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5" r:id="rId7"/>
    <p:sldId id="266" r:id="rId8"/>
    <p:sldId id="277" r:id="rId9"/>
    <p:sldId id="267" r:id="rId10"/>
    <p:sldId id="269" r:id="rId11"/>
    <p:sldId id="270" r:id="rId12"/>
    <p:sldId id="271" r:id="rId13"/>
    <p:sldId id="272" r:id="rId14"/>
    <p:sldId id="274" r:id="rId15"/>
    <p:sldId id="27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89A7-1E60-4782-9BE3-6CF7F26D799E}" type="datetimeFigureOut">
              <a:rPr lang="en-US" smtClean="0"/>
              <a:t>7/6/2016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4C610-FDD8-4621-938C-A01EF317F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61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89A7-1E60-4782-9BE3-6CF7F26D799E}" type="datetimeFigureOut">
              <a:rPr lang="en-US" smtClean="0"/>
              <a:t>7/6/2016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4C610-FDD8-4621-938C-A01EF317F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669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89A7-1E60-4782-9BE3-6CF7F26D799E}" type="datetimeFigureOut">
              <a:rPr lang="en-US" smtClean="0"/>
              <a:t>7/6/2016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4C610-FDD8-4621-938C-A01EF317F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7207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AE1B65B-CA5F-4C96-B7E0-F71530E417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8945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89A7-1E60-4782-9BE3-6CF7F26D799E}" type="datetimeFigureOut">
              <a:rPr lang="en-US" smtClean="0"/>
              <a:t>7/6/2016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4C610-FDD8-4621-938C-A01EF317F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617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89A7-1E60-4782-9BE3-6CF7F26D799E}" type="datetimeFigureOut">
              <a:rPr lang="en-US" smtClean="0"/>
              <a:t>7/6/2016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4C610-FDD8-4621-938C-A01EF317F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392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89A7-1E60-4782-9BE3-6CF7F26D799E}" type="datetimeFigureOut">
              <a:rPr lang="en-US" smtClean="0"/>
              <a:t>7/6/2016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4C610-FDD8-4621-938C-A01EF317F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936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89A7-1E60-4782-9BE3-6CF7F26D799E}" type="datetimeFigureOut">
              <a:rPr lang="en-US" smtClean="0"/>
              <a:t>7/6/2016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4C610-FDD8-4621-938C-A01EF317F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174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89A7-1E60-4782-9BE3-6CF7F26D799E}" type="datetimeFigureOut">
              <a:rPr lang="en-US" smtClean="0"/>
              <a:t>7/6/2016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4C610-FDD8-4621-938C-A01EF317F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767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89A7-1E60-4782-9BE3-6CF7F26D799E}" type="datetimeFigureOut">
              <a:rPr lang="en-US" smtClean="0"/>
              <a:t>7/6/2016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4C610-FDD8-4621-938C-A01EF317F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861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89A7-1E60-4782-9BE3-6CF7F26D799E}" type="datetimeFigureOut">
              <a:rPr lang="en-US" smtClean="0"/>
              <a:t>7/6/2016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4C610-FDD8-4621-938C-A01EF317F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309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89A7-1E60-4782-9BE3-6CF7F26D799E}" type="datetimeFigureOut">
              <a:rPr lang="en-US" smtClean="0"/>
              <a:t>7/6/2016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4C610-FDD8-4621-938C-A01EF317F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492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089A7-1E60-4782-9BE3-6CF7F26D799E}" type="datetimeFigureOut">
              <a:rPr lang="en-US" smtClean="0"/>
              <a:t>7/6/2016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E4C610-FDD8-4621-938C-A01EF317F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3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5031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304800" y="762000"/>
            <a:ext cx="8534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6000" i="1" dirty="0">
                <a:solidFill>
                  <a:srgbClr val="0000FF"/>
                </a:solidFill>
              </a:rPr>
              <a:t>  </a:t>
            </a:r>
            <a:r>
              <a:rPr lang="en-US" altLang="en-US" sz="4000" b="1" i="1" dirty="0" err="1">
                <a:solidFill>
                  <a:srgbClr val="0000FF"/>
                </a:solidFill>
              </a:rPr>
              <a:t>Chiều</a:t>
            </a:r>
            <a:r>
              <a:rPr lang="en-US" altLang="en-US" sz="4000" b="1" i="1" dirty="0">
                <a:solidFill>
                  <a:srgbClr val="0000FF"/>
                </a:solidFill>
              </a:rPr>
              <a:t> </a:t>
            </a:r>
            <a:r>
              <a:rPr lang="en-US" altLang="en-US" sz="4000" b="1" i="1" dirty="0" err="1">
                <a:solidFill>
                  <a:srgbClr val="0000FF"/>
                </a:solidFill>
              </a:rPr>
              <a:t>dài</a:t>
            </a:r>
            <a:r>
              <a:rPr lang="en-US" altLang="en-US" sz="4000" b="1" i="1" dirty="0">
                <a:solidFill>
                  <a:srgbClr val="0000FF"/>
                </a:solidFill>
              </a:rPr>
              <a:t> </a:t>
            </a:r>
            <a:r>
              <a:rPr lang="en-US" altLang="en-US" sz="4000" b="1" i="1" dirty="0" err="1">
                <a:solidFill>
                  <a:srgbClr val="0000FF"/>
                </a:solidFill>
              </a:rPr>
              <a:t>mép</a:t>
            </a:r>
            <a:r>
              <a:rPr lang="en-US" altLang="en-US" sz="4000" b="1" i="1" dirty="0">
                <a:solidFill>
                  <a:srgbClr val="0000FF"/>
                </a:solidFill>
              </a:rPr>
              <a:t> </a:t>
            </a:r>
            <a:r>
              <a:rPr lang="en-US" altLang="en-US" sz="4000" b="1" i="1" dirty="0" err="1">
                <a:solidFill>
                  <a:srgbClr val="0000FF"/>
                </a:solidFill>
              </a:rPr>
              <a:t>bàn</a:t>
            </a:r>
            <a:r>
              <a:rPr lang="en-US" altLang="en-US" sz="4000" b="1" i="1" dirty="0">
                <a:solidFill>
                  <a:srgbClr val="0000FF"/>
                </a:solidFill>
              </a:rPr>
              <a:t> </a:t>
            </a:r>
            <a:r>
              <a:rPr lang="en-US" altLang="en-US" sz="4000" b="1" i="1" dirty="0" err="1">
                <a:solidFill>
                  <a:srgbClr val="0000FF"/>
                </a:solidFill>
              </a:rPr>
              <a:t>học</a:t>
            </a:r>
            <a:r>
              <a:rPr lang="en-US" altLang="en-US" sz="4000" b="1" i="1" dirty="0">
                <a:solidFill>
                  <a:srgbClr val="0000FF"/>
                </a:solidFill>
              </a:rPr>
              <a:t>: </a:t>
            </a:r>
          </a:p>
        </p:txBody>
      </p:sp>
      <p:pic>
        <p:nvPicPr>
          <p:cNvPr id="778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514600"/>
            <a:ext cx="6705600" cy="3714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837" name="Line 13"/>
          <p:cNvSpPr>
            <a:spLocks noChangeShapeType="1"/>
          </p:cNvSpPr>
          <p:nvPr/>
        </p:nvSpPr>
        <p:spPr bwMode="auto">
          <a:xfrm flipV="1">
            <a:off x="2667000" y="3505200"/>
            <a:ext cx="4191000" cy="228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43" name="Line 19"/>
          <p:cNvSpPr>
            <a:spLocks noChangeShapeType="1"/>
          </p:cNvSpPr>
          <p:nvPr/>
        </p:nvSpPr>
        <p:spPr bwMode="auto">
          <a:xfrm>
            <a:off x="6858000" y="2819400"/>
            <a:ext cx="0" cy="685800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44" name="Line 20"/>
          <p:cNvSpPr>
            <a:spLocks noChangeShapeType="1"/>
          </p:cNvSpPr>
          <p:nvPr/>
        </p:nvSpPr>
        <p:spPr bwMode="auto">
          <a:xfrm>
            <a:off x="2667000" y="3048000"/>
            <a:ext cx="0" cy="685800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905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77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78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78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78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78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37" grpId="0" animBg="1"/>
      <p:bldP spid="77843" grpId="0" animBg="1"/>
      <p:bldP spid="7784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2"/>
          <p:cNvSpPr txBox="1">
            <a:spLocks noChangeArrowheads="1"/>
          </p:cNvSpPr>
          <p:nvPr/>
        </p:nvSpPr>
        <p:spPr bwMode="auto">
          <a:xfrm>
            <a:off x="304800" y="0"/>
            <a:ext cx="8839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6000" i="1" dirty="0">
                <a:solidFill>
                  <a:srgbClr val="0000FF"/>
                </a:solidFill>
              </a:rPr>
              <a:t>  </a:t>
            </a:r>
            <a:r>
              <a:rPr lang="en-US" altLang="en-US" sz="4000" b="1" i="1" dirty="0" err="1">
                <a:solidFill>
                  <a:srgbClr val="0000FF"/>
                </a:solidFill>
              </a:rPr>
              <a:t>Chiều</a:t>
            </a:r>
            <a:r>
              <a:rPr lang="en-US" altLang="en-US" sz="4000" b="1" i="1" dirty="0">
                <a:solidFill>
                  <a:srgbClr val="0000FF"/>
                </a:solidFill>
              </a:rPr>
              <a:t> </a:t>
            </a:r>
            <a:r>
              <a:rPr lang="en-US" altLang="en-US" sz="4000" b="1" i="1" dirty="0" err="1">
                <a:solidFill>
                  <a:srgbClr val="0000FF"/>
                </a:solidFill>
              </a:rPr>
              <a:t>cao</a:t>
            </a:r>
            <a:r>
              <a:rPr lang="en-US" altLang="en-US" sz="4000" b="1" i="1" dirty="0">
                <a:solidFill>
                  <a:srgbClr val="0000FF"/>
                </a:solidFill>
              </a:rPr>
              <a:t> </a:t>
            </a:r>
            <a:r>
              <a:rPr lang="en-US" altLang="en-US" sz="4000" b="1" i="1" dirty="0" err="1">
                <a:solidFill>
                  <a:srgbClr val="0000FF"/>
                </a:solidFill>
              </a:rPr>
              <a:t>chân</a:t>
            </a:r>
            <a:r>
              <a:rPr lang="en-US" altLang="en-US" sz="4000" b="1" i="1" dirty="0">
                <a:solidFill>
                  <a:srgbClr val="0000FF"/>
                </a:solidFill>
              </a:rPr>
              <a:t> </a:t>
            </a:r>
            <a:r>
              <a:rPr lang="en-US" altLang="en-US" sz="4000" b="1" i="1" dirty="0" err="1">
                <a:solidFill>
                  <a:srgbClr val="0000FF"/>
                </a:solidFill>
              </a:rPr>
              <a:t>bàn</a:t>
            </a:r>
            <a:r>
              <a:rPr lang="en-US" altLang="en-US" sz="4000" b="1" i="1" dirty="0">
                <a:solidFill>
                  <a:srgbClr val="0000FF"/>
                </a:solidFill>
              </a:rPr>
              <a:t> </a:t>
            </a:r>
            <a:r>
              <a:rPr lang="en-US" altLang="en-US" sz="4000" b="1" i="1" dirty="0" err="1">
                <a:solidFill>
                  <a:srgbClr val="0000FF"/>
                </a:solidFill>
              </a:rPr>
              <a:t>học</a:t>
            </a:r>
            <a:r>
              <a:rPr lang="en-US" altLang="en-US" sz="4000" b="1" i="1" dirty="0">
                <a:solidFill>
                  <a:srgbClr val="0000FF"/>
                </a:solidFill>
              </a:rPr>
              <a:t> : </a:t>
            </a:r>
          </a:p>
        </p:txBody>
      </p:sp>
      <p:pic>
        <p:nvPicPr>
          <p:cNvPr id="788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447800"/>
            <a:ext cx="6248400" cy="541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8852" name="Line 4"/>
          <p:cNvSpPr>
            <a:spLocks noChangeShapeType="1"/>
          </p:cNvSpPr>
          <p:nvPr/>
        </p:nvSpPr>
        <p:spPr bwMode="auto">
          <a:xfrm>
            <a:off x="3505200" y="5943600"/>
            <a:ext cx="685800" cy="0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853" name="Line 5"/>
          <p:cNvSpPr>
            <a:spLocks noChangeShapeType="1"/>
          </p:cNvSpPr>
          <p:nvPr/>
        </p:nvSpPr>
        <p:spPr bwMode="auto">
          <a:xfrm>
            <a:off x="3429000" y="3200400"/>
            <a:ext cx="762000" cy="0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857" name="Line 9"/>
          <p:cNvSpPr>
            <a:spLocks noChangeShapeType="1"/>
          </p:cNvSpPr>
          <p:nvPr/>
        </p:nvSpPr>
        <p:spPr bwMode="auto">
          <a:xfrm>
            <a:off x="4191000" y="3200400"/>
            <a:ext cx="0" cy="2743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472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78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8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8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2" grpId="0" animBg="1"/>
      <p:bldP spid="78853" grpId="0" animBg="1"/>
      <p:bldP spid="7885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381000" y="304800"/>
            <a:ext cx="853440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6600" i="1" dirty="0">
                <a:solidFill>
                  <a:srgbClr val="0000FF"/>
                </a:solidFill>
              </a:rPr>
              <a:t>  </a:t>
            </a:r>
            <a:r>
              <a:rPr lang="en-US" altLang="en-US" sz="4000" b="1" i="1" dirty="0">
                <a:solidFill>
                  <a:srgbClr val="0000FF"/>
                </a:solidFill>
              </a:rPr>
              <a:t>b) </a:t>
            </a:r>
            <a:r>
              <a:rPr lang="en-US" altLang="en-US" sz="4000" b="1" i="1" dirty="0" err="1">
                <a:solidFill>
                  <a:srgbClr val="0000FF"/>
                </a:solidFill>
              </a:rPr>
              <a:t>Đo</a:t>
            </a:r>
            <a:r>
              <a:rPr lang="en-US" altLang="en-US" sz="4000" b="1" i="1" dirty="0">
                <a:solidFill>
                  <a:srgbClr val="0000FF"/>
                </a:solidFill>
              </a:rPr>
              <a:t> </a:t>
            </a:r>
            <a:r>
              <a:rPr lang="en-US" altLang="en-US" sz="4000" b="1" i="1" dirty="0" err="1">
                <a:solidFill>
                  <a:srgbClr val="0000FF"/>
                </a:solidFill>
              </a:rPr>
              <a:t>độ</a:t>
            </a:r>
            <a:r>
              <a:rPr lang="en-US" altLang="en-US" sz="4000" b="1" i="1" dirty="0">
                <a:solidFill>
                  <a:srgbClr val="0000FF"/>
                </a:solidFill>
              </a:rPr>
              <a:t> </a:t>
            </a:r>
            <a:r>
              <a:rPr lang="en-US" altLang="en-US" sz="4000" b="1" i="1" dirty="0" err="1">
                <a:solidFill>
                  <a:srgbClr val="0000FF"/>
                </a:solidFill>
              </a:rPr>
              <a:t>dài</a:t>
            </a:r>
            <a:r>
              <a:rPr lang="en-US" altLang="en-US" sz="4000" b="1" i="1" dirty="0">
                <a:solidFill>
                  <a:srgbClr val="0000FF"/>
                </a:solidFill>
              </a:rPr>
              <a:t> </a:t>
            </a:r>
            <a:r>
              <a:rPr lang="en-US" altLang="en-US" sz="4000" b="1" i="1" dirty="0" err="1">
                <a:solidFill>
                  <a:srgbClr val="0000FF"/>
                </a:solidFill>
              </a:rPr>
              <a:t>mép</a:t>
            </a:r>
            <a:r>
              <a:rPr lang="en-US" altLang="en-US" sz="4000" b="1" i="1" dirty="0">
                <a:solidFill>
                  <a:srgbClr val="0000FF"/>
                </a:solidFill>
              </a:rPr>
              <a:t> </a:t>
            </a:r>
            <a:r>
              <a:rPr lang="en-US" altLang="en-US" sz="4000" b="1" i="1" dirty="0" err="1">
                <a:solidFill>
                  <a:srgbClr val="0000FF"/>
                </a:solidFill>
              </a:rPr>
              <a:t>bàn</a:t>
            </a:r>
            <a:r>
              <a:rPr lang="en-US" altLang="en-US" sz="4000" b="1" i="1" dirty="0">
                <a:solidFill>
                  <a:srgbClr val="0000FF"/>
                </a:solidFill>
              </a:rPr>
              <a:t> </a:t>
            </a:r>
            <a:r>
              <a:rPr lang="en-US" altLang="en-US" sz="4000" b="1" i="1" dirty="0" err="1">
                <a:solidFill>
                  <a:srgbClr val="0000FF"/>
                </a:solidFill>
              </a:rPr>
              <a:t>học</a:t>
            </a:r>
            <a:r>
              <a:rPr lang="en-US" altLang="en-US" sz="4000" b="1" i="1" dirty="0">
                <a:solidFill>
                  <a:srgbClr val="0000FF"/>
                </a:solidFill>
              </a:rPr>
              <a:t> </a:t>
            </a:r>
            <a:r>
              <a:rPr lang="en-US" altLang="en-US" sz="4000" b="1" i="1" dirty="0" err="1">
                <a:solidFill>
                  <a:srgbClr val="0000FF"/>
                </a:solidFill>
              </a:rPr>
              <a:t>của</a:t>
            </a:r>
            <a:r>
              <a:rPr lang="en-US" altLang="en-US" sz="4000" b="1" i="1" dirty="0">
                <a:solidFill>
                  <a:srgbClr val="0000FF"/>
                </a:solidFill>
              </a:rPr>
              <a:t> </a:t>
            </a:r>
            <a:r>
              <a:rPr lang="en-US" altLang="en-US" sz="4000" b="1" i="1" dirty="0" err="1">
                <a:solidFill>
                  <a:srgbClr val="0000FF"/>
                </a:solidFill>
              </a:rPr>
              <a:t>em</a:t>
            </a:r>
            <a:r>
              <a:rPr lang="en-US" altLang="en-US" sz="4000" b="1" i="1" dirty="0">
                <a:solidFill>
                  <a:srgbClr val="0000FF"/>
                </a:solidFill>
              </a:rPr>
              <a:t> . </a:t>
            </a:r>
          </a:p>
        </p:txBody>
      </p:sp>
      <p:pic>
        <p:nvPicPr>
          <p:cNvPr id="593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533650"/>
            <a:ext cx="6705600" cy="3714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396" name="Picture 4" descr="Untitled-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44737">
            <a:off x="6400800" y="990600"/>
            <a:ext cx="3468688" cy="488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9397" name="Line 5"/>
          <p:cNvSpPr>
            <a:spLocks noChangeShapeType="1"/>
          </p:cNvSpPr>
          <p:nvPr/>
        </p:nvSpPr>
        <p:spPr bwMode="auto">
          <a:xfrm>
            <a:off x="2676525" y="3392488"/>
            <a:ext cx="0" cy="34131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398" name="Line 6"/>
          <p:cNvSpPr>
            <a:spLocks noChangeShapeType="1"/>
          </p:cNvSpPr>
          <p:nvPr/>
        </p:nvSpPr>
        <p:spPr bwMode="auto">
          <a:xfrm>
            <a:off x="6248400" y="3113088"/>
            <a:ext cx="0" cy="39211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399" name="Line 7"/>
          <p:cNvSpPr>
            <a:spLocks noChangeShapeType="1"/>
          </p:cNvSpPr>
          <p:nvPr/>
        </p:nvSpPr>
        <p:spPr bwMode="auto">
          <a:xfrm flipV="1">
            <a:off x="2667000" y="3516313"/>
            <a:ext cx="3581400" cy="2286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0" name="Line 8"/>
          <p:cNvSpPr>
            <a:spLocks noChangeShapeType="1"/>
          </p:cNvSpPr>
          <p:nvPr/>
        </p:nvSpPr>
        <p:spPr bwMode="auto">
          <a:xfrm>
            <a:off x="6858000" y="3059113"/>
            <a:ext cx="0" cy="39211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9401" name="Picture 9" descr="Untitled-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44737">
            <a:off x="2703513" y="1285875"/>
            <a:ext cx="3468687" cy="488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9403" name="Text Box 11"/>
          <p:cNvSpPr txBox="1">
            <a:spLocks noChangeArrowheads="1"/>
          </p:cNvSpPr>
          <p:nvPr/>
        </p:nvSpPr>
        <p:spPr bwMode="auto">
          <a:xfrm>
            <a:off x="6096000" y="3336925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rgbClr val="FF00FF"/>
                </a:solidFill>
                <a:latin typeface="Arial" charset="0"/>
                <a:cs typeface="Arial" charset="0"/>
              </a:rPr>
              <a:t>X</a:t>
            </a:r>
          </a:p>
        </p:txBody>
      </p:sp>
      <p:sp>
        <p:nvSpPr>
          <p:cNvPr id="59404" name="Line 12"/>
          <p:cNvSpPr>
            <a:spLocks noChangeShapeType="1"/>
          </p:cNvSpPr>
          <p:nvPr/>
        </p:nvSpPr>
        <p:spPr bwMode="auto">
          <a:xfrm flipV="1">
            <a:off x="6248400" y="3505200"/>
            <a:ext cx="609600" cy="762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292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9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59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6" dur="1000"/>
                                        <p:tgtEl>
                                          <p:spTgt spid="594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59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9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9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3" dur="5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7" dur="1000"/>
                                        <p:tgtEl>
                                          <p:spTgt spid="59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7" grpId="0" animBg="1"/>
      <p:bldP spid="59398" grpId="0" animBg="1"/>
      <p:bldP spid="59399" grpId="0" animBg="1"/>
      <p:bldP spid="59400" grpId="0" animBg="1"/>
      <p:bldP spid="59403" grpId="0"/>
      <p:bldP spid="5940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381000" y="0"/>
            <a:ext cx="8534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6000" i="1" dirty="0">
                <a:solidFill>
                  <a:srgbClr val="0000FF"/>
                </a:solidFill>
              </a:rPr>
              <a:t>  </a:t>
            </a:r>
            <a:r>
              <a:rPr lang="en-US" altLang="en-US" sz="4000" b="1" i="1" dirty="0">
                <a:solidFill>
                  <a:srgbClr val="0000FF"/>
                </a:solidFill>
              </a:rPr>
              <a:t>c) </a:t>
            </a:r>
            <a:r>
              <a:rPr lang="en-US" altLang="en-US" sz="4000" b="1" i="1" dirty="0" err="1">
                <a:solidFill>
                  <a:srgbClr val="0000FF"/>
                </a:solidFill>
              </a:rPr>
              <a:t>Đo</a:t>
            </a:r>
            <a:r>
              <a:rPr lang="en-US" altLang="en-US" sz="4000" b="1" i="1" dirty="0">
                <a:solidFill>
                  <a:srgbClr val="0000FF"/>
                </a:solidFill>
              </a:rPr>
              <a:t> </a:t>
            </a:r>
            <a:r>
              <a:rPr lang="en-US" altLang="en-US" sz="4000" b="1" i="1" dirty="0" err="1">
                <a:solidFill>
                  <a:srgbClr val="0000FF"/>
                </a:solidFill>
              </a:rPr>
              <a:t>chiều</a:t>
            </a:r>
            <a:r>
              <a:rPr lang="en-US" altLang="en-US" sz="4000" b="1" i="1" dirty="0">
                <a:solidFill>
                  <a:srgbClr val="0000FF"/>
                </a:solidFill>
              </a:rPr>
              <a:t> </a:t>
            </a:r>
            <a:r>
              <a:rPr lang="en-US" altLang="en-US" sz="4000" b="1" i="1" dirty="0" err="1">
                <a:solidFill>
                  <a:srgbClr val="0000FF"/>
                </a:solidFill>
              </a:rPr>
              <a:t>cao</a:t>
            </a:r>
            <a:r>
              <a:rPr lang="en-US" altLang="en-US" sz="4000" b="1" i="1" dirty="0">
                <a:solidFill>
                  <a:srgbClr val="0000FF"/>
                </a:solidFill>
              </a:rPr>
              <a:t> </a:t>
            </a:r>
            <a:r>
              <a:rPr lang="en-US" altLang="en-US" sz="4000" b="1" i="1" dirty="0" err="1">
                <a:solidFill>
                  <a:srgbClr val="0000FF"/>
                </a:solidFill>
              </a:rPr>
              <a:t>chân</a:t>
            </a:r>
            <a:r>
              <a:rPr lang="en-US" altLang="en-US" sz="4000" b="1" i="1" dirty="0">
                <a:solidFill>
                  <a:srgbClr val="0000FF"/>
                </a:solidFill>
              </a:rPr>
              <a:t> </a:t>
            </a:r>
            <a:r>
              <a:rPr lang="en-US" altLang="en-US" sz="4000" b="1" i="1" dirty="0" err="1">
                <a:solidFill>
                  <a:srgbClr val="0000FF"/>
                </a:solidFill>
              </a:rPr>
              <a:t>bàn</a:t>
            </a:r>
            <a:r>
              <a:rPr lang="en-US" altLang="en-US" sz="4000" b="1" i="1" dirty="0">
                <a:solidFill>
                  <a:srgbClr val="0000FF"/>
                </a:solidFill>
              </a:rPr>
              <a:t> </a:t>
            </a:r>
            <a:r>
              <a:rPr lang="en-US" altLang="en-US" sz="4000" b="1" i="1" dirty="0" err="1">
                <a:solidFill>
                  <a:srgbClr val="0000FF"/>
                </a:solidFill>
              </a:rPr>
              <a:t>học</a:t>
            </a:r>
            <a:r>
              <a:rPr lang="en-US" altLang="en-US" sz="4000" b="1" i="1" dirty="0">
                <a:solidFill>
                  <a:srgbClr val="0000FF"/>
                </a:solidFill>
              </a:rPr>
              <a:t> </a:t>
            </a:r>
            <a:r>
              <a:rPr lang="en-US" altLang="en-US" sz="4000" b="1" i="1" dirty="0" err="1">
                <a:solidFill>
                  <a:srgbClr val="0000FF"/>
                </a:solidFill>
              </a:rPr>
              <a:t>của</a:t>
            </a:r>
            <a:r>
              <a:rPr lang="en-US" altLang="en-US" sz="4000" b="1" i="1" dirty="0">
                <a:solidFill>
                  <a:srgbClr val="0000FF"/>
                </a:solidFill>
              </a:rPr>
              <a:t> </a:t>
            </a:r>
            <a:r>
              <a:rPr lang="en-US" altLang="en-US" sz="4000" b="1" i="1" dirty="0" err="1">
                <a:solidFill>
                  <a:srgbClr val="0000FF"/>
                </a:solidFill>
              </a:rPr>
              <a:t>em</a:t>
            </a:r>
            <a:r>
              <a:rPr lang="en-US" altLang="en-US" sz="4000" b="1" i="1" dirty="0">
                <a:solidFill>
                  <a:srgbClr val="0000FF"/>
                </a:solidFill>
              </a:rPr>
              <a:t> .</a:t>
            </a:r>
          </a:p>
        </p:txBody>
      </p:sp>
      <p:pic>
        <p:nvPicPr>
          <p:cNvPr id="32791" name="Picture 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752600"/>
            <a:ext cx="6248400" cy="541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793" name="Line 25"/>
          <p:cNvSpPr>
            <a:spLocks noChangeShapeType="1"/>
          </p:cNvSpPr>
          <p:nvPr/>
        </p:nvSpPr>
        <p:spPr bwMode="auto">
          <a:xfrm>
            <a:off x="3708400" y="6248400"/>
            <a:ext cx="4572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4" name="Line 26"/>
          <p:cNvSpPr>
            <a:spLocks noChangeShapeType="1"/>
          </p:cNvSpPr>
          <p:nvPr/>
        </p:nvSpPr>
        <p:spPr bwMode="auto">
          <a:xfrm>
            <a:off x="3657600" y="3505200"/>
            <a:ext cx="4572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5" name="Line 27"/>
          <p:cNvSpPr>
            <a:spLocks noChangeShapeType="1"/>
          </p:cNvSpPr>
          <p:nvPr/>
        </p:nvSpPr>
        <p:spPr bwMode="auto">
          <a:xfrm flipV="1">
            <a:off x="4191000" y="3505200"/>
            <a:ext cx="0" cy="27432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2798" name="Picture 30" descr="Untitled-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55157363">
            <a:off x="1981994" y="759619"/>
            <a:ext cx="4902200" cy="6034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6592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7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2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2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2000"/>
                                        <p:tgtEl>
                                          <p:spTgt spid="32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93" grpId="0" animBg="1"/>
      <p:bldP spid="32794" grpId="0" animBg="1"/>
      <p:bldP spid="3279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0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6000" dirty="0">
                <a:solidFill>
                  <a:srgbClr val="FF0000"/>
                </a:solidFill>
              </a:rPr>
              <a:t>  </a:t>
            </a:r>
            <a:r>
              <a:rPr lang="en-US" altLang="en-US" sz="4000" dirty="0" err="1">
                <a:solidFill>
                  <a:srgbClr val="FF0000"/>
                </a:solidFill>
              </a:rPr>
              <a:t>Muốn</a:t>
            </a:r>
            <a:r>
              <a:rPr lang="en-US" altLang="en-US" sz="4000" dirty="0">
                <a:solidFill>
                  <a:srgbClr val="FF0000"/>
                </a:solidFill>
              </a:rPr>
              <a:t> </a:t>
            </a:r>
            <a:r>
              <a:rPr lang="en-US" altLang="en-US" sz="4000" dirty="0" err="1">
                <a:solidFill>
                  <a:srgbClr val="FF0000"/>
                </a:solidFill>
              </a:rPr>
              <a:t>đo</a:t>
            </a:r>
            <a:r>
              <a:rPr lang="en-US" altLang="en-US" sz="4000" dirty="0">
                <a:solidFill>
                  <a:srgbClr val="FF0000"/>
                </a:solidFill>
              </a:rPr>
              <a:t> </a:t>
            </a:r>
            <a:r>
              <a:rPr lang="en-US" altLang="en-US" sz="4000" dirty="0" err="1">
                <a:solidFill>
                  <a:srgbClr val="FF0000"/>
                </a:solidFill>
              </a:rPr>
              <a:t>độ</a:t>
            </a:r>
            <a:r>
              <a:rPr lang="en-US" altLang="en-US" sz="4000" dirty="0">
                <a:solidFill>
                  <a:srgbClr val="FF0000"/>
                </a:solidFill>
              </a:rPr>
              <a:t> </a:t>
            </a:r>
            <a:r>
              <a:rPr lang="en-US" altLang="en-US" sz="4000" dirty="0" err="1">
                <a:solidFill>
                  <a:srgbClr val="FF0000"/>
                </a:solidFill>
              </a:rPr>
              <a:t>dài</a:t>
            </a:r>
            <a:r>
              <a:rPr lang="en-US" altLang="en-US" sz="4000" dirty="0">
                <a:solidFill>
                  <a:srgbClr val="FF0000"/>
                </a:solidFill>
              </a:rPr>
              <a:t> 1 </a:t>
            </a:r>
            <a:r>
              <a:rPr lang="en-US" altLang="en-US" sz="4000" dirty="0" err="1">
                <a:solidFill>
                  <a:srgbClr val="FF0000"/>
                </a:solidFill>
              </a:rPr>
              <a:t>đồ</a:t>
            </a:r>
            <a:r>
              <a:rPr lang="en-US" altLang="en-US" sz="4000" dirty="0">
                <a:solidFill>
                  <a:srgbClr val="FF0000"/>
                </a:solidFill>
              </a:rPr>
              <a:t> </a:t>
            </a:r>
            <a:r>
              <a:rPr lang="en-US" altLang="en-US" sz="4000" dirty="0" err="1">
                <a:solidFill>
                  <a:srgbClr val="FF0000"/>
                </a:solidFill>
              </a:rPr>
              <a:t>vật</a:t>
            </a:r>
            <a:r>
              <a:rPr lang="en-US" altLang="en-US" sz="4000" dirty="0">
                <a:solidFill>
                  <a:srgbClr val="FF0000"/>
                </a:solidFill>
              </a:rPr>
              <a:t> ta </a:t>
            </a:r>
            <a:r>
              <a:rPr lang="en-US" altLang="en-US" sz="4000" dirty="0" err="1">
                <a:solidFill>
                  <a:srgbClr val="FF0000"/>
                </a:solidFill>
              </a:rPr>
              <a:t>làm</a:t>
            </a:r>
            <a:r>
              <a:rPr lang="en-US" altLang="en-US" sz="4000" dirty="0">
                <a:solidFill>
                  <a:srgbClr val="FF0000"/>
                </a:solidFill>
              </a:rPr>
              <a:t> </a:t>
            </a:r>
            <a:r>
              <a:rPr lang="en-US" altLang="en-US" sz="4000" dirty="0" err="1">
                <a:solidFill>
                  <a:srgbClr val="FF0000"/>
                </a:solidFill>
              </a:rPr>
              <a:t>thế</a:t>
            </a:r>
            <a:r>
              <a:rPr lang="en-US" altLang="en-US" sz="4000" dirty="0">
                <a:solidFill>
                  <a:srgbClr val="FF0000"/>
                </a:solidFill>
              </a:rPr>
              <a:t> </a:t>
            </a:r>
            <a:r>
              <a:rPr lang="en-US" altLang="en-US" sz="4000" dirty="0" err="1">
                <a:solidFill>
                  <a:srgbClr val="FF0000"/>
                </a:solidFill>
              </a:rPr>
              <a:t>nào</a:t>
            </a:r>
            <a:r>
              <a:rPr lang="en-US" altLang="en-US" sz="4000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86021" name="Text Box 5"/>
          <p:cNvSpPr txBox="1">
            <a:spLocks noChangeArrowheads="1"/>
          </p:cNvSpPr>
          <p:nvPr/>
        </p:nvSpPr>
        <p:spPr bwMode="auto">
          <a:xfrm>
            <a:off x="381000" y="1981200"/>
            <a:ext cx="83058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6000" dirty="0">
                <a:solidFill>
                  <a:srgbClr val="0000FF"/>
                </a:solidFill>
              </a:rPr>
              <a:t>  </a:t>
            </a:r>
            <a:r>
              <a:rPr lang="en-US" altLang="en-US" sz="4000" dirty="0" err="1">
                <a:solidFill>
                  <a:srgbClr val="0000FF"/>
                </a:solidFill>
              </a:rPr>
              <a:t>Áp</a:t>
            </a:r>
            <a:r>
              <a:rPr lang="en-US" altLang="en-US" sz="4000" dirty="0">
                <a:solidFill>
                  <a:srgbClr val="0000FF"/>
                </a:solidFill>
              </a:rPr>
              <a:t> </a:t>
            </a:r>
            <a:r>
              <a:rPr lang="en-US" altLang="en-US" sz="4000" dirty="0" err="1">
                <a:solidFill>
                  <a:srgbClr val="0000FF"/>
                </a:solidFill>
              </a:rPr>
              <a:t>sát</a:t>
            </a:r>
            <a:r>
              <a:rPr lang="en-US" altLang="en-US" sz="4000" dirty="0">
                <a:solidFill>
                  <a:srgbClr val="0000FF"/>
                </a:solidFill>
              </a:rPr>
              <a:t> </a:t>
            </a:r>
            <a:r>
              <a:rPr lang="en-US" altLang="en-US" sz="4000" dirty="0" err="1">
                <a:solidFill>
                  <a:srgbClr val="0000FF"/>
                </a:solidFill>
              </a:rPr>
              <a:t>thước</a:t>
            </a:r>
            <a:r>
              <a:rPr lang="en-US" altLang="en-US" sz="4000" dirty="0">
                <a:solidFill>
                  <a:srgbClr val="0000FF"/>
                </a:solidFill>
              </a:rPr>
              <a:t> </a:t>
            </a:r>
            <a:r>
              <a:rPr lang="en-US" altLang="en-US" sz="4000" dirty="0" err="1">
                <a:solidFill>
                  <a:srgbClr val="0000FF"/>
                </a:solidFill>
              </a:rPr>
              <a:t>vào</a:t>
            </a:r>
            <a:r>
              <a:rPr lang="en-US" altLang="en-US" sz="4000" dirty="0">
                <a:solidFill>
                  <a:srgbClr val="0000FF"/>
                </a:solidFill>
              </a:rPr>
              <a:t> </a:t>
            </a:r>
            <a:r>
              <a:rPr lang="en-US" altLang="en-US" sz="4000" dirty="0" err="1">
                <a:solidFill>
                  <a:srgbClr val="0000FF"/>
                </a:solidFill>
              </a:rPr>
              <a:t>vật</a:t>
            </a:r>
            <a:r>
              <a:rPr lang="en-US" altLang="en-US" sz="4000" dirty="0">
                <a:solidFill>
                  <a:srgbClr val="0000FF"/>
                </a:solidFill>
              </a:rPr>
              <a:t> </a:t>
            </a:r>
            <a:r>
              <a:rPr lang="en-US" altLang="en-US" sz="4000" dirty="0" err="1">
                <a:solidFill>
                  <a:srgbClr val="0000FF"/>
                </a:solidFill>
              </a:rPr>
              <a:t>cần</a:t>
            </a:r>
            <a:r>
              <a:rPr lang="en-US" altLang="en-US" sz="4000" dirty="0">
                <a:solidFill>
                  <a:srgbClr val="0000FF"/>
                </a:solidFill>
              </a:rPr>
              <a:t> </a:t>
            </a:r>
            <a:r>
              <a:rPr lang="en-US" altLang="en-US" sz="4000" dirty="0" err="1">
                <a:solidFill>
                  <a:srgbClr val="0000FF"/>
                </a:solidFill>
              </a:rPr>
              <a:t>đo</a:t>
            </a:r>
            <a:r>
              <a:rPr lang="en-US" altLang="en-US" sz="4000" dirty="0">
                <a:solidFill>
                  <a:srgbClr val="0000FF"/>
                </a:solidFill>
              </a:rPr>
              <a:t>, </a:t>
            </a:r>
            <a:r>
              <a:rPr lang="en-US" altLang="en-US" sz="4000" dirty="0" err="1">
                <a:solidFill>
                  <a:srgbClr val="0000FF"/>
                </a:solidFill>
              </a:rPr>
              <a:t>một</a:t>
            </a:r>
            <a:r>
              <a:rPr lang="en-US" altLang="en-US" sz="4000" dirty="0">
                <a:solidFill>
                  <a:srgbClr val="0000FF"/>
                </a:solidFill>
              </a:rPr>
              <a:t> </a:t>
            </a:r>
            <a:r>
              <a:rPr lang="en-US" altLang="en-US" sz="4000" dirty="0" err="1">
                <a:solidFill>
                  <a:srgbClr val="0000FF"/>
                </a:solidFill>
              </a:rPr>
              <a:t>đầu</a:t>
            </a:r>
            <a:r>
              <a:rPr lang="en-US" altLang="en-US" sz="4000" dirty="0">
                <a:solidFill>
                  <a:srgbClr val="0000FF"/>
                </a:solidFill>
              </a:rPr>
              <a:t> </a:t>
            </a:r>
            <a:r>
              <a:rPr lang="en-US" altLang="en-US" sz="4000" dirty="0" err="1">
                <a:solidFill>
                  <a:srgbClr val="0000FF"/>
                </a:solidFill>
              </a:rPr>
              <a:t>ứng</a:t>
            </a:r>
            <a:r>
              <a:rPr lang="en-US" altLang="en-US" sz="4000" dirty="0">
                <a:solidFill>
                  <a:srgbClr val="0000FF"/>
                </a:solidFill>
              </a:rPr>
              <a:t> </a:t>
            </a:r>
            <a:r>
              <a:rPr lang="en-US" altLang="en-US" sz="4000" dirty="0" err="1">
                <a:solidFill>
                  <a:srgbClr val="0000FF"/>
                </a:solidFill>
              </a:rPr>
              <a:t>với</a:t>
            </a:r>
            <a:r>
              <a:rPr lang="en-US" altLang="en-US" sz="4000" dirty="0">
                <a:solidFill>
                  <a:srgbClr val="0000FF"/>
                </a:solidFill>
              </a:rPr>
              <a:t> </a:t>
            </a:r>
            <a:r>
              <a:rPr lang="en-US" altLang="en-US" sz="4000" dirty="0" err="1">
                <a:solidFill>
                  <a:srgbClr val="0000FF"/>
                </a:solidFill>
              </a:rPr>
              <a:t>vạch</a:t>
            </a:r>
            <a:r>
              <a:rPr lang="en-US" altLang="en-US" sz="4000" dirty="0">
                <a:solidFill>
                  <a:srgbClr val="0000FF"/>
                </a:solidFill>
              </a:rPr>
              <a:t> </a:t>
            </a:r>
            <a:r>
              <a:rPr lang="en-US" altLang="en-US" sz="4000" dirty="0" err="1">
                <a:solidFill>
                  <a:srgbClr val="0000FF"/>
                </a:solidFill>
              </a:rPr>
              <a:t>ghi</a:t>
            </a:r>
            <a:r>
              <a:rPr lang="en-US" altLang="en-US" sz="4000" dirty="0">
                <a:solidFill>
                  <a:srgbClr val="0000FF"/>
                </a:solidFill>
              </a:rPr>
              <a:t> </a:t>
            </a:r>
            <a:r>
              <a:rPr lang="en-US" altLang="en-US" sz="4000" dirty="0" err="1">
                <a:solidFill>
                  <a:srgbClr val="0000FF"/>
                </a:solidFill>
              </a:rPr>
              <a:t>số</a:t>
            </a:r>
            <a:r>
              <a:rPr lang="en-US" altLang="en-US" sz="4000" dirty="0">
                <a:solidFill>
                  <a:srgbClr val="0000FF"/>
                </a:solidFill>
              </a:rPr>
              <a:t> 0.Đầu </a:t>
            </a:r>
            <a:r>
              <a:rPr lang="en-US" altLang="en-US" sz="4000" dirty="0" err="1">
                <a:solidFill>
                  <a:srgbClr val="0000FF"/>
                </a:solidFill>
              </a:rPr>
              <a:t>kia</a:t>
            </a:r>
            <a:r>
              <a:rPr lang="en-US" altLang="en-US" sz="4000" dirty="0">
                <a:solidFill>
                  <a:srgbClr val="0000FF"/>
                </a:solidFill>
              </a:rPr>
              <a:t> </a:t>
            </a:r>
            <a:r>
              <a:rPr lang="en-US" altLang="en-US" sz="4000" dirty="0" err="1">
                <a:solidFill>
                  <a:srgbClr val="0000FF"/>
                </a:solidFill>
              </a:rPr>
              <a:t>ứng</a:t>
            </a:r>
            <a:r>
              <a:rPr lang="en-US" altLang="en-US" sz="4000" dirty="0">
                <a:solidFill>
                  <a:srgbClr val="0000FF"/>
                </a:solidFill>
              </a:rPr>
              <a:t> </a:t>
            </a:r>
            <a:r>
              <a:rPr lang="en-US" altLang="en-US" sz="4000" dirty="0" err="1">
                <a:solidFill>
                  <a:srgbClr val="0000FF"/>
                </a:solidFill>
              </a:rPr>
              <a:t>với</a:t>
            </a:r>
            <a:r>
              <a:rPr lang="en-US" altLang="en-US" sz="4000" dirty="0">
                <a:solidFill>
                  <a:srgbClr val="0000FF"/>
                </a:solidFill>
              </a:rPr>
              <a:t> </a:t>
            </a:r>
            <a:r>
              <a:rPr lang="en-US" altLang="en-US" sz="4000" dirty="0" err="1">
                <a:solidFill>
                  <a:srgbClr val="0000FF"/>
                </a:solidFill>
              </a:rPr>
              <a:t>vạch</a:t>
            </a:r>
            <a:r>
              <a:rPr lang="en-US" altLang="en-US" sz="4000" dirty="0">
                <a:solidFill>
                  <a:srgbClr val="0000FF"/>
                </a:solidFill>
              </a:rPr>
              <a:t> </a:t>
            </a:r>
            <a:r>
              <a:rPr lang="en-US" altLang="en-US" sz="4000" dirty="0" err="1">
                <a:solidFill>
                  <a:srgbClr val="0000FF"/>
                </a:solidFill>
              </a:rPr>
              <a:t>ghi</a:t>
            </a:r>
            <a:r>
              <a:rPr lang="en-US" altLang="en-US" sz="4000" dirty="0">
                <a:solidFill>
                  <a:srgbClr val="0000FF"/>
                </a:solidFill>
              </a:rPr>
              <a:t> </a:t>
            </a:r>
            <a:r>
              <a:rPr lang="en-US" altLang="en-US" sz="4000" dirty="0" err="1">
                <a:solidFill>
                  <a:srgbClr val="0000FF"/>
                </a:solidFill>
              </a:rPr>
              <a:t>số</a:t>
            </a:r>
            <a:r>
              <a:rPr lang="en-US" altLang="en-US" sz="4000" dirty="0">
                <a:solidFill>
                  <a:srgbClr val="0000FF"/>
                </a:solidFill>
              </a:rPr>
              <a:t> </a:t>
            </a:r>
            <a:r>
              <a:rPr lang="en-US" altLang="en-US" sz="4000" dirty="0" err="1">
                <a:solidFill>
                  <a:srgbClr val="0000FF"/>
                </a:solidFill>
              </a:rPr>
              <a:t>nào</a:t>
            </a:r>
            <a:r>
              <a:rPr lang="en-US" altLang="en-US" sz="4000" dirty="0">
                <a:solidFill>
                  <a:srgbClr val="0000FF"/>
                </a:solidFill>
              </a:rPr>
              <a:t>,  </a:t>
            </a:r>
            <a:r>
              <a:rPr lang="en-US" altLang="en-US" sz="4000" dirty="0" err="1">
                <a:solidFill>
                  <a:srgbClr val="0000FF"/>
                </a:solidFill>
              </a:rPr>
              <a:t>chính</a:t>
            </a:r>
            <a:r>
              <a:rPr lang="en-US" altLang="en-US" sz="4000" dirty="0">
                <a:solidFill>
                  <a:srgbClr val="0000FF"/>
                </a:solidFill>
              </a:rPr>
              <a:t> </a:t>
            </a:r>
            <a:r>
              <a:rPr lang="en-US" altLang="en-US" sz="4000" dirty="0" err="1">
                <a:solidFill>
                  <a:srgbClr val="0000FF"/>
                </a:solidFill>
              </a:rPr>
              <a:t>là</a:t>
            </a:r>
            <a:r>
              <a:rPr lang="en-US" altLang="en-US" sz="4000" dirty="0">
                <a:solidFill>
                  <a:srgbClr val="0000FF"/>
                </a:solidFill>
              </a:rPr>
              <a:t> </a:t>
            </a:r>
            <a:r>
              <a:rPr lang="en-US" altLang="en-US" sz="4000" dirty="0" err="1">
                <a:solidFill>
                  <a:srgbClr val="0000FF"/>
                </a:solidFill>
              </a:rPr>
              <a:t>độ</a:t>
            </a:r>
            <a:r>
              <a:rPr lang="en-US" altLang="en-US" sz="4000" dirty="0">
                <a:solidFill>
                  <a:srgbClr val="0000FF"/>
                </a:solidFill>
              </a:rPr>
              <a:t> </a:t>
            </a:r>
            <a:r>
              <a:rPr lang="en-US" altLang="en-US" sz="4000" dirty="0" err="1">
                <a:solidFill>
                  <a:srgbClr val="0000FF"/>
                </a:solidFill>
              </a:rPr>
              <a:t>dài</a:t>
            </a:r>
            <a:r>
              <a:rPr lang="en-US" altLang="en-US" sz="4000" dirty="0">
                <a:solidFill>
                  <a:srgbClr val="0000FF"/>
                </a:solidFill>
              </a:rPr>
              <a:t> </a:t>
            </a:r>
            <a:r>
              <a:rPr lang="en-US" altLang="en-US" sz="4000" dirty="0" err="1">
                <a:solidFill>
                  <a:srgbClr val="0000FF"/>
                </a:solidFill>
              </a:rPr>
              <a:t>của</a:t>
            </a:r>
            <a:r>
              <a:rPr lang="en-US" altLang="en-US" sz="4000" dirty="0">
                <a:solidFill>
                  <a:srgbClr val="0000FF"/>
                </a:solidFill>
              </a:rPr>
              <a:t> </a:t>
            </a:r>
            <a:r>
              <a:rPr lang="en-US" altLang="en-US" sz="4000" dirty="0" err="1">
                <a:solidFill>
                  <a:srgbClr val="0000FF"/>
                </a:solidFill>
              </a:rPr>
              <a:t>đồ</a:t>
            </a:r>
            <a:r>
              <a:rPr lang="en-US" altLang="en-US" sz="4000" dirty="0">
                <a:solidFill>
                  <a:srgbClr val="0000FF"/>
                </a:solidFill>
              </a:rPr>
              <a:t> </a:t>
            </a:r>
            <a:r>
              <a:rPr lang="en-US" altLang="en-US" sz="4000" dirty="0" err="1">
                <a:solidFill>
                  <a:srgbClr val="0000FF"/>
                </a:solidFill>
              </a:rPr>
              <a:t>vật</a:t>
            </a:r>
            <a:r>
              <a:rPr lang="en-US" altLang="en-US" sz="4000" dirty="0">
                <a:solidFill>
                  <a:srgbClr val="0000FF"/>
                </a:solidFill>
              </a:rPr>
              <a:t> </a:t>
            </a:r>
            <a:r>
              <a:rPr lang="en-US" altLang="en-US" sz="4000" dirty="0" err="1">
                <a:solidFill>
                  <a:srgbClr val="0000FF"/>
                </a:solidFill>
              </a:rPr>
              <a:t>đó</a:t>
            </a:r>
            <a:r>
              <a:rPr lang="en-US" altLang="en-US" sz="4000" dirty="0">
                <a:solidFill>
                  <a:srgbClr val="0000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89787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86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60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60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mtClean="0"/>
              <a:t>Bài 3 (T47)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4000" dirty="0" err="1" smtClean="0"/>
              <a:t>Ước</a:t>
            </a:r>
            <a:r>
              <a:rPr lang="en-US" sz="4000" dirty="0" smtClean="0"/>
              <a:t> </a:t>
            </a:r>
            <a:r>
              <a:rPr lang="en-US" sz="4000" dirty="0" err="1" smtClean="0"/>
              <a:t>lượng</a:t>
            </a:r>
            <a:endParaRPr lang="en-US" sz="4000" dirty="0" smtClean="0"/>
          </a:p>
          <a:p>
            <a:pPr marL="514350" indent="-514350" fontAlgn="auto">
              <a:spcAft>
                <a:spcPts val="0"/>
              </a:spcAft>
              <a:buFont typeface="Arial" panose="020B0604020202020204" pitchFamily="34" charset="0"/>
              <a:buAutoNum type="alphaLcParenR"/>
              <a:defRPr/>
            </a:pPr>
            <a:r>
              <a:rPr lang="en-US" sz="4000" dirty="0" err="1" smtClean="0"/>
              <a:t>Bức</a:t>
            </a:r>
            <a:r>
              <a:rPr lang="en-US" sz="4000" dirty="0" smtClean="0"/>
              <a:t> </a:t>
            </a:r>
            <a:r>
              <a:rPr lang="en-US" sz="4000" dirty="0" err="1" smtClean="0"/>
              <a:t>tường</a:t>
            </a:r>
            <a:r>
              <a:rPr lang="en-US" sz="4000" dirty="0" smtClean="0"/>
              <a:t> </a:t>
            </a:r>
            <a:r>
              <a:rPr lang="en-US" sz="4000" dirty="0" err="1" smtClean="0"/>
              <a:t>lớp</a:t>
            </a:r>
            <a:r>
              <a:rPr lang="en-US" sz="4000" dirty="0" smtClean="0"/>
              <a:t> </a:t>
            </a:r>
            <a:r>
              <a:rPr lang="en-US" sz="4000" dirty="0" err="1" smtClean="0"/>
              <a:t>em</a:t>
            </a:r>
            <a:r>
              <a:rPr lang="en-US" sz="4000" dirty="0" smtClean="0"/>
              <a:t> </a:t>
            </a:r>
            <a:r>
              <a:rPr lang="en-US" sz="4000" dirty="0" err="1" smtClean="0"/>
              <a:t>cao</a:t>
            </a:r>
            <a:r>
              <a:rPr lang="en-US" sz="4000" dirty="0" smtClean="0"/>
              <a:t> </a:t>
            </a:r>
            <a:r>
              <a:rPr lang="en-US" sz="4000" dirty="0" err="1" smtClean="0"/>
              <a:t>khoảng</a:t>
            </a:r>
            <a:r>
              <a:rPr lang="en-US" sz="4000" dirty="0" smtClean="0"/>
              <a:t> </a:t>
            </a:r>
            <a:r>
              <a:rPr lang="en-US" sz="4000" dirty="0" err="1" smtClean="0"/>
              <a:t>bao</a:t>
            </a:r>
            <a:r>
              <a:rPr lang="en-US" sz="4000" dirty="0" smtClean="0"/>
              <a:t> </a:t>
            </a:r>
            <a:r>
              <a:rPr lang="en-US" sz="4000" dirty="0" err="1" smtClean="0"/>
              <a:t>nhiêu</a:t>
            </a:r>
            <a:r>
              <a:rPr lang="en-US" sz="4000" dirty="0" smtClean="0"/>
              <a:t> </a:t>
            </a:r>
            <a:r>
              <a:rPr lang="en-US" sz="4000" dirty="0" err="1" smtClean="0"/>
              <a:t>mét</a:t>
            </a:r>
            <a:r>
              <a:rPr lang="en-US" sz="4000" dirty="0" smtClean="0"/>
              <a:t>?</a:t>
            </a:r>
          </a:p>
          <a:p>
            <a:pPr marL="514350" indent="-514350" fontAlgn="auto">
              <a:spcAft>
                <a:spcPts val="0"/>
              </a:spcAft>
              <a:buFont typeface="Arial" panose="020B0604020202020204" pitchFamily="34" charset="0"/>
              <a:buAutoNum type="alphaLcParenR"/>
              <a:defRPr/>
            </a:pPr>
            <a:r>
              <a:rPr lang="en-US" sz="4000" dirty="0" err="1" smtClean="0"/>
              <a:t>Chân</a:t>
            </a:r>
            <a:r>
              <a:rPr lang="en-US" sz="4000" dirty="0" smtClean="0"/>
              <a:t> </a:t>
            </a:r>
            <a:r>
              <a:rPr lang="en-US" sz="4000" dirty="0" err="1" smtClean="0"/>
              <a:t>tường</a:t>
            </a:r>
            <a:r>
              <a:rPr lang="en-US" sz="4000" dirty="0" smtClean="0"/>
              <a:t> </a:t>
            </a:r>
            <a:r>
              <a:rPr lang="en-US" sz="4000" dirty="0" err="1" smtClean="0"/>
              <a:t>lớp</a:t>
            </a:r>
            <a:r>
              <a:rPr lang="en-US" sz="4000" dirty="0" smtClean="0"/>
              <a:t> </a:t>
            </a:r>
            <a:r>
              <a:rPr lang="en-US" sz="4000" dirty="0" err="1" smtClean="0"/>
              <a:t>em</a:t>
            </a:r>
            <a:r>
              <a:rPr lang="en-US" sz="4000" dirty="0" smtClean="0"/>
              <a:t> </a:t>
            </a:r>
            <a:r>
              <a:rPr lang="en-US" sz="4000" dirty="0" err="1" smtClean="0"/>
              <a:t>dài</a:t>
            </a:r>
            <a:r>
              <a:rPr lang="en-US" sz="4000" dirty="0" smtClean="0"/>
              <a:t> </a:t>
            </a:r>
            <a:r>
              <a:rPr lang="en-US" sz="4000" dirty="0" err="1" smtClean="0"/>
              <a:t>khoảng</a:t>
            </a:r>
            <a:r>
              <a:rPr lang="en-US" sz="4000" dirty="0" smtClean="0"/>
              <a:t> </a:t>
            </a:r>
            <a:r>
              <a:rPr lang="en-US" sz="4000" dirty="0" err="1" smtClean="0"/>
              <a:t>bao</a:t>
            </a:r>
            <a:r>
              <a:rPr lang="en-US" sz="4000" dirty="0" smtClean="0"/>
              <a:t> </a:t>
            </a:r>
            <a:r>
              <a:rPr lang="en-US" sz="4000" dirty="0" err="1" smtClean="0"/>
              <a:t>nhiêu</a:t>
            </a:r>
            <a:r>
              <a:rPr lang="en-US" sz="4000" dirty="0" smtClean="0"/>
              <a:t> </a:t>
            </a:r>
            <a:r>
              <a:rPr lang="en-US" sz="4000" dirty="0" err="1" smtClean="0"/>
              <a:t>mét</a:t>
            </a:r>
            <a:r>
              <a:rPr lang="en-US" sz="4000" dirty="0" smtClean="0"/>
              <a:t>?</a:t>
            </a:r>
          </a:p>
          <a:p>
            <a:pPr marL="514350" indent="-514350" fontAlgn="auto">
              <a:spcAft>
                <a:spcPts val="0"/>
              </a:spcAft>
              <a:buFont typeface="Arial" panose="020B0604020202020204" pitchFamily="34" charset="0"/>
              <a:buAutoNum type="alphaLcParenR"/>
              <a:defRPr/>
            </a:pPr>
            <a:r>
              <a:rPr lang="en-US" sz="4000" dirty="0" err="1" smtClean="0"/>
              <a:t>Mép</a:t>
            </a:r>
            <a:r>
              <a:rPr lang="en-US" sz="4000" dirty="0" smtClean="0"/>
              <a:t> </a:t>
            </a:r>
            <a:r>
              <a:rPr lang="en-US" sz="4000" dirty="0" err="1" smtClean="0"/>
              <a:t>bảng</a:t>
            </a:r>
            <a:r>
              <a:rPr lang="en-US" sz="4000" dirty="0" smtClean="0"/>
              <a:t> </a:t>
            </a:r>
            <a:r>
              <a:rPr lang="en-US" sz="4000" dirty="0" err="1" smtClean="0"/>
              <a:t>của</a:t>
            </a:r>
            <a:r>
              <a:rPr lang="en-US" sz="4000" dirty="0" smtClean="0"/>
              <a:t> </a:t>
            </a:r>
            <a:r>
              <a:rPr lang="en-US" sz="4000" dirty="0" err="1" smtClean="0"/>
              <a:t>lớp</a:t>
            </a:r>
            <a:r>
              <a:rPr lang="en-US" sz="4000" dirty="0" smtClean="0"/>
              <a:t> </a:t>
            </a:r>
            <a:r>
              <a:rPr lang="en-US" sz="4000" dirty="0" err="1" smtClean="0"/>
              <a:t>em</a:t>
            </a:r>
            <a:r>
              <a:rPr lang="en-US" sz="4000" dirty="0" smtClean="0"/>
              <a:t> </a:t>
            </a:r>
            <a:r>
              <a:rPr lang="en-US" sz="4000" dirty="0" err="1" smtClean="0"/>
              <a:t>dài</a:t>
            </a:r>
            <a:r>
              <a:rPr lang="en-US" sz="4000" dirty="0" smtClean="0"/>
              <a:t> </a:t>
            </a:r>
            <a:r>
              <a:rPr lang="en-US" sz="4000" dirty="0" err="1" smtClean="0"/>
              <a:t>khoảng</a:t>
            </a:r>
            <a:r>
              <a:rPr lang="en-US" sz="4000" dirty="0" smtClean="0"/>
              <a:t> </a:t>
            </a:r>
            <a:r>
              <a:rPr lang="en-US" sz="4000" dirty="0" err="1" smtClean="0"/>
              <a:t>bao</a:t>
            </a:r>
            <a:r>
              <a:rPr lang="en-US" sz="4000" dirty="0" smtClean="0"/>
              <a:t> </a:t>
            </a:r>
            <a:r>
              <a:rPr lang="en-US" sz="4000" dirty="0" err="1" smtClean="0"/>
              <a:t>nhiêu</a:t>
            </a:r>
            <a:r>
              <a:rPr lang="en-US" sz="4000" dirty="0" smtClean="0"/>
              <a:t> </a:t>
            </a:r>
            <a:r>
              <a:rPr lang="en-US" sz="4000" dirty="0" err="1" smtClean="0"/>
              <a:t>đề</a:t>
            </a:r>
            <a:r>
              <a:rPr lang="en-US" sz="4000" dirty="0" smtClean="0"/>
              <a:t>-xi-</a:t>
            </a:r>
            <a:r>
              <a:rPr lang="en-US" sz="4000" dirty="0" err="1" smtClean="0"/>
              <a:t>mét</a:t>
            </a:r>
            <a:r>
              <a:rPr lang="en-US" sz="4000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062867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en-US" altLang="en-US" sz="3600" b="1" u="sng" dirty="0" err="1">
                <a:solidFill>
                  <a:srgbClr val="0000FF"/>
                </a:solidFill>
                <a:latin typeface="Times New Roman" pitchFamily="18" charset="0"/>
              </a:rPr>
              <a:t>Bài</a:t>
            </a:r>
            <a:r>
              <a:rPr lang="en-US" altLang="en-US" sz="3600" b="1" u="sng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3600" b="1" u="sng" dirty="0" smtClean="0">
                <a:solidFill>
                  <a:srgbClr val="0000FF"/>
                </a:solidFill>
                <a:latin typeface="Times New Roman" pitchFamily="18" charset="0"/>
              </a:rPr>
              <a:t>1 (T47)</a:t>
            </a:r>
            <a:r>
              <a:rPr lang="en-US" altLang="en-US" sz="3600" b="1" dirty="0" smtClean="0">
                <a:solidFill>
                  <a:srgbClr val="0000FF"/>
                </a:solidFill>
                <a:latin typeface="Times New Roman" pitchFamily="18" charset="0"/>
              </a:rPr>
              <a:t>: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itchFamily="18" charset="0"/>
              </a:rPr>
              <a:t>Hãy</a:t>
            </a:r>
            <a:r>
              <a:rPr lang="en-US" altLang="en-US" sz="36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itchFamily="18" charset="0"/>
              </a:rPr>
              <a:t>vẽ</a:t>
            </a:r>
            <a:r>
              <a:rPr lang="en-US" altLang="en-US" sz="36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itchFamily="18" charset="0"/>
              </a:rPr>
              <a:t>các</a:t>
            </a:r>
            <a:r>
              <a:rPr lang="en-US" altLang="en-US" sz="36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itchFamily="18" charset="0"/>
              </a:rPr>
              <a:t>đoạn</a:t>
            </a:r>
            <a:r>
              <a:rPr lang="en-US" altLang="en-US" sz="36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itchFamily="18" charset="0"/>
              </a:rPr>
              <a:t>thẳng</a:t>
            </a:r>
            <a:r>
              <a:rPr lang="en-US" altLang="en-US" sz="36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itchFamily="18" charset="0"/>
              </a:rPr>
              <a:t>có</a:t>
            </a:r>
            <a:r>
              <a:rPr lang="en-US" altLang="en-US" sz="36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itchFamily="18" charset="0"/>
              </a:rPr>
              <a:t>độ</a:t>
            </a:r>
            <a:r>
              <a:rPr lang="en-US" altLang="en-US" sz="36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itchFamily="18" charset="0"/>
              </a:rPr>
              <a:t>dài</a:t>
            </a:r>
            <a:r>
              <a:rPr lang="en-US" altLang="en-US" sz="36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itchFamily="18" charset="0"/>
              </a:rPr>
              <a:t>được</a:t>
            </a:r>
            <a:r>
              <a:rPr lang="en-US" altLang="en-US" sz="36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itchFamily="18" charset="0"/>
              </a:rPr>
              <a:t>nêu</a:t>
            </a:r>
            <a:r>
              <a:rPr lang="en-US" altLang="en-US" sz="3600" b="1" dirty="0">
                <a:solidFill>
                  <a:srgbClr val="0000FF"/>
                </a:solidFill>
                <a:latin typeface="Times New Roman" pitchFamily="18" charset="0"/>
              </a:rPr>
              <a:t> ở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itchFamily="18" charset="0"/>
              </a:rPr>
              <a:t>bảng</a:t>
            </a:r>
            <a:r>
              <a:rPr lang="en-US" altLang="en-US" sz="36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itchFamily="18" charset="0"/>
              </a:rPr>
              <a:t>sau</a:t>
            </a:r>
            <a:r>
              <a:rPr lang="en-US" altLang="en-US" sz="3600" b="1" dirty="0">
                <a:solidFill>
                  <a:srgbClr val="0000FF"/>
                </a:solidFill>
                <a:latin typeface="Times New Roman" pitchFamily="18" charset="0"/>
              </a:rPr>
              <a:t>:</a:t>
            </a:r>
          </a:p>
        </p:txBody>
      </p:sp>
      <p:graphicFrame>
        <p:nvGraphicFramePr>
          <p:cNvPr id="7227" name="Group 59"/>
          <p:cNvGraphicFramePr>
            <a:graphicFrameLocks noGrp="1"/>
          </p:cNvGraphicFramePr>
          <p:nvPr>
            <p:ph sz="half" idx="2"/>
          </p:nvPr>
        </p:nvGraphicFramePr>
        <p:xfrm>
          <a:off x="381000" y="1828800"/>
          <a:ext cx="8534400" cy="4659313"/>
        </p:xfrm>
        <a:graphic>
          <a:graphicData uri="http://schemas.openxmlformats.org/drawingml/2006/table">
            <a:tbl>
              <a:tblPr/>
              <a:tblGrid>
                <a:gridCol w="4267200"/>
                <a:gridCol w="4267200"/>
              </a:tblGrid>
              <a:tr h="1066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 EVT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 EVT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9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 EVT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 EVT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9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 EVT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 EVT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541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 EVT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 EVT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204" name="Text Box 36"/>
          <p:cNvSpPr txBox="1">
            <a:spLocks noChangeArrowheads="1"/>
          </p:cNvSpPr>
          <p:nvPr/>
        </p:nvSpPr>
        <p:spPr bwMode="auto">
          <a:xfrm>
            <a:off x="533400" y="1981200"/>
            <a:ext cx="39624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000" dirty="0">
                <a:solidFill>
                  <a:srgbClr val="0000FF"/>
                </a:solidFill>
              </a:rPr>
              <a:t>ĐOẠN THẲNG</a:t>
            </a:r>
          </a:p>
        </p:txBody>
      </p:sp>
      <p:sp>
        <p:nvSpPr>
          <p:cNvPr id="7205" name="Text Box 37"/>
          <p:cNvSpPr txBox="1">
            <a:spLocks noChangeArrowheads="1"/>
          </p:cNvSpPr>
          <p:nvPr/>
        </p:nvSpPr>
        <p:spPr bwMode="auto">
          <a:xfrm>
            <a:off x="4800600" y="1981200"/>
            <a:ext cx="3810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000" dirty="0">
                <a:solidFill>
                  <a:srgbClr val="0000FF"/>
                </a:solidFill>
              </a:rPr>
              <a:t>ĐỘ DÀI</a:t>
            </a:r>
          </a:p>
        </p:txBody>
      </p:sp>
      <p:sp>
        <p:nvSpPr>
          <p:cNvPr id="7206" name="Text Box 38"/>
          <p:cNvSpPr txBox="1">
            <a:spLocks noChangeArrowheads="1"/>
          </p:cNvSpPr>
          <p:nvPr/>
        </p:nvSpPr>
        <p:spPr bwMode="auto">
          <a:xfrm>
            <a:off x="1219200" y="3276600"/>
            <a:ext cx="297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vi-VN" altLang="en-US" sz="1800" b="0">
              <a:latin typeface="Verdana" pitchFamily="34" charset="0"/>
            </a:endParaRPr>
          </a:p>
        </p:txBody>
      </p:sp>
      <p:sp>
        <p:nvSpPr>
          <p:cNvPr id="7207" name="Text Box 39"/>
          <p:cNvSpPr txBox="1">
            <a:spLocks noChangeArrowheads="1"/>
          </p:cNvSpPr>
          <p:nvPr/>
        </p:nvSpPr>
        <p:spPr bwMode="auto">
          <a:xfrm>
            <a:off x="1905000" y="3048000"/>
            <a:ext cx="152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5400">
                <a:solidFill>
                  <a:srgbClr val="FF0000"/>
                </a:solidFill>
              </a:rPr>
              <a:t>AB</a:t>
            </a:r>
          </a:p>
        </p:txBody>
      </p:sp>
      <p:sp>
        <p:nvSpPr>
          <p:cNvPr id="7208" name="Text Box 40"/>
          <p:cNvSpPr txBox="1">
            <a:spLocks noChangeArrowheads="1"/>
          </p:cNvSpPr>
          <p:nvPr/>
        </p:nvSpPr>
        <p:spPr bwMode="auto">
          <a:xfrm>
            <a:off x="1905000" y="4267200"/>
            <a:ext cx="152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5400">
                <a:solidFill>
                  <a:srgbClr val="FF0000"/>
                </a:solidFill>
              </a:rPr>
              <a:t>CD</a:t>
            </a:r>
          </a:p>
        </p:txBody>
      </p:sp>
      <p:sp>
        <p:nvSpPr>
          <p:cNvPr id="7209" name="Text Box 41"/>
          <p:cNvSpPr txBox="1">
            <a:spLocks noChangeArrowheads="1"/>
          </p:cNvSpPr>
          <p:nvPr/>
        </p:nvSpPr>
        <p:spPr bwMode="auto">
          <a:xfrm>
            <a:off x="1828800" y="5486400"/>
            <a:ext cx="1676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5400">
                <a:solidFill>
                  <a:srgbClr val="FF0000"/>
                </a:solidFill>
              </a:rPr>
              <a:t>EG</a:t>
            </a:r>
          </a:p>
        </p:txBody>
      </p:sp>
      <p:sp>
        <p:nvSpPr>
          <p:cNvPr id="7210" name="Text Box 42"/>
          <p:cNvSpPr txBox="1">
            <a:spLocks noChangeArrowheads="1"/>
          </p:cNvSpPr>
          <p:nvPr/>
        </p:nvSpPr>
        <p:spPr bwMode="auto">
          <a:xfrm>
            <a:off x="5486400" y="3124200"/>
            <a:ext cx="1676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5400" dirty="0">
                <a:solidFill>
                  <a:srgbClr val="FF00FF"/>
                </a:solidFill>
              </a:rPr>
              <a:t>7cm</a:t>
            </a:r>
          </a:p>
        </p:txBody>
      </p:sp>
      <p:sp>
        <p:nvSpPr>
          <p:cNvPr id="7211" name="Text Box 43"/>
          <p:cNvSpPr txBox="1">
            <a:spLocks noChangeArrowheads="1"/>
          </p:cNvSpPr>
          <p:nvPr/>
        </p:nvSpPr>
        <p:spPr bwMode="auto">
          <a:xfrm>
            <a:off x="5410200" y="4267200"/>
            <a:ext cx="2438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5400">
                <a:solidFill>
                  <a:srgbClr val="FF00FF"/>
                </a:solidFill>
              </a:rPr>
              <a:t>12 cm</a:t>
            </a:r>
          </a:p>
        </p:txBody>
      </p:sp>
      <p:sp>
        <p:nvSpPr>
          <p:cNvPr id="7212" name="Text Box 44"/>
          <p:cNvSpPr txBox="1">
            <a:spLocks noChangeArrowheads="1"/>
          </p:cNvSpPr>
          <p:nvPr/>
        </p:nvSpPr>
        <p:spPr bwMode="auto">
          <a:xfrm>
            <a:off x="5562600" y="5410200"/>
            <a:ext cx="3200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5400" dirty="0">
                <a:solidFill>
                  <a:srgbClr val="FF00FF"/>
                </a:solidFill>
              </a:rPr>
              <a:t>1dm 2 cm</a:t>
            </a:r>
          </a:p>
        </p:txBody>
      </p:sp>
    </p:spTree>
    <p:extLst>
      <p:ext uri="{BB962C8B-B14F-4D97-AF65-F5344CB8AC3E}">
        <p14:creationId xmlns:p14="http://schemas.microsoft.com/office/powerpoint/2010/main" val="2302171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7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500"/>
                                        <p:tgtEl>
                                          <p:spTgt spid="7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  <p:bldP spid="7207" grpId="0"/>
      <p:bldP spid="7208" grpId="0"/>
      <p:bldP spid="7209" grpId="0"/>
      <p:bldP spid="7210" grpId="0"/>
      <p:bldP spid="7211" grpId="0"/>
      <p:bldP spid="72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2" name="Rectangle 42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228600"/>
            <a:ext cx="9144000" cy="762000"/>
          </a:xfrm>
          <a:noFill/>
          <a:ln/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altLang="en-US" sz="4800" b="1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3600" b="1">
                <a:solidFill>
                  <a:srgbClr val="0000FF"/>
                </a:solidFill>
                <a:latin typeface="Times New Roman" pitchFamily="18" charset="0"/>
              </a:rPr>
              <a:t>Vẽ đoạn thẳng</a:t>
            </a:r>
            <a:r>
              <a:rPr lang="en-US" altLang="en-US" sz="3600" b="1">
                <a:latin typeface="Times New Roman" pitchFamily="18" charset="0"/>
              </a:rPr>
              <a:t> </a:t>
            </a:r>
            <a:r>
              <a:rPr lang="en-US" altLang="en-US" sz="3600" b="1">
                <a:solidFill>
                  <a:srgbClr val="FF3300"/>
                </a:solidFill>
                <a:latin typeface="Times New Roman" pitchFamily="18" charset="0"/>
              </a:rPr>
              <a:t>AB</a:t>
            </a:r>
            <a:r>
              <a:rPr lang="en-US" altLang="en-US" sz="3600" b="1">
                <a:latin typeface="Times New Roman" pitchFamily="18" charset="0"/>
              </a:rPr>
              <a:t> </a:t>
            </a:r>
            <a:r>
              <a:rPr lang="en-US" altLang="en-US" sz="3600" b="1">
                <a:solidFill>
                  <a:srgbClr val="0000FF"/>
                </a:solidFill>
                <a:latin typeface="Times New Roman" pitchFamily="18" charset="0"/>
              </a:rPr>
              <a:t>có độ dài</a:t>
            </a:r>
            <a:r>
              <a:rPr lang="en-US" altLang="en-US" sz="3600" b="1">
                <a:latin typeface="Times New Roman" pitchFamily="18" charset="0"/>
              </a:rPr>
              <a:t> </a:t>
            </a:r>
            <a:r>
              <a:rPr lang="en-US" altLang="en-US" sz="3600" b="1">
                <a:solidFill>
                  <a:srgbClr val="FF3300"/>
                </a:solidFill>
                <a:latin typeface="Times New Roman" pitchFamily="18" charset="0"/>
              </a:rPr>
              <a:t>7cm.</a:t>
            </a:r>
          </a:p>
        </p:txBody>
      </p:sp>
      <p:pic>
        <p:nvPicPr>
          <p:cNvPr id="10283" name="Picture 43" descr="thuo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438400"/>
            <a:ext cx="8305800" cy="1160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84" name="Line 44"/>
          <p:cNvSpPr>
            <a:spLocks noChangeShapeType="1"/>
          </p:cNvSpPr>
          <p:nvPr/>
        </p:nvSpPr>
        <p:spPr bwMode="auto">
          <a:xfrm flipH="1" flipV="1">
            <a:off x="820738" y="2392363"/>
            <a:ext cx="2765425" cy="11112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285" name="Group 45"/>
          <p:cNvGrpSpPr>
            <a:grpSpLocks/>
          </p:cNvGrpSpPr>
          <p:nvPr/>
        </p:nvGrpSpPr>
        <p:grpSpPr bwMode="auto">
          <a:xfrm>
            <a:off x="811213" y="1084263"/>
            <a:ext cx="2828925" cy="1295400"/>
            <a:chOff x="1722" y="2880"/>
            <a:chExt cx="1584" cy="816"/>
          </a:xfrm>
        </p:grpSpPr>
        <p:sp>
          <p:nvSpPr>
            <p:cNvPr id="10286" name="Rectangle 46"/>
            <p:cNvSpPr>
              <a:spLocks noChangeArrowheads="1"/>
            </p:cNvSpPr>
            <p:nvPr/>
          </p:nvSpPr>
          <p:spPr bwMode="auto">
            <a:xfrm>
              <a:off x="1722" y="3648"/>
              <a:ext cx="1584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0287" name="Picture 47" descr="pen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28" y="2880"/>
              <a:ext cx="811" cy="8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288" name="Group 48"/>
          <p:cNvGrpSpPr>
            <a:grpSpLocks/>
          </p:cNvGrpSpPr>
          <p:nvPr/>
        </p:nvGrpSpPr>
        <p:grpSpPr bwMode="auto">
          <a:xfrm>
            <a:off x="444500" y="1868488"/>
            <a:ext cx="514350" cy="1190625"/>
            <a:chOff x="273" y="1620"/>
            <a:chExt cx="324" cy="750"/>
          </a:xfrm>
        </p:grpSpPr>
        <p:sp>
          <p:nvSpPr>
            <p:cNvPr id="10289" name="Oval 49"/>
            <p:cNvSpPr>
              <a:spLocks noChangeArrowheads="1"/>
            </p:cNvSpPr>
            <p:nvPr/>
          </p:nvSpPr>
          <p:spPr bwMode="auto">
            <a:xfrm>
              <a:off x="487" y="1920"/>
              <a:ext cx="48" cy="4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0" name="Text Box 50"/>
            <p:cNvSpPr txBox="1">
              <a:spLocks noChangeArrowheads="1"/>
            </p:cNvSpPr>
            <p:nvPr/>
          </p:nvSpPr>
          <p:spPr bwMode="auto">
            <a:xfrm>
              <a:off x="273" y="1620"/>
              <a:ext cx="324" cy="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>
                  <a:solidFill>
                    <a:srgbClr val="FF0000"/>
                  </a:solidFill>
                  <a:latin typeface="Arial" charset="0"/>
                </a:rPr>
                <a:t>A</a:t>
              </a:r>
            </a:p>
            <a:p>
              <a:pPr eaLnBrk="1" hangingPunct="1"/>
              <a:endParaRPr lang="en-US" altLang="en-US">
                <a:solidFill>
                  <a:srgbClr val="FF0000"/>
                </a:solidFill>
                <a:latin typeface="Arial" charset="0"/>
              </a:endParaRPr>
            </a:p>
          </p:txBody>
        </p:sp>
      </p:grpSp>
      <p:grpSp>
        <p:nvGrpSpPr>
          <p:cNvPr id="10291" name="Group 51"/>
          <p:cNvGrpSpPr>
            <a:grpSpLocks/>
          </p:cNvGrpSpPr>
          <p:nvPr/>
        </p:nvGrpSpPr>
        <p:grpSpPr bwMode="auto">
          <a:xfrm>
            <a:off x="3516313" y="1900238"/>
            <a:ext cx="549275" cy="641350"/>
            <a:chOff x="2215" y="1658"/>
            <a:chExt cx="346" cy="404"/>
          </a:xfrm>
        </p:grpSpPr>
        <p:sp>
          <p:nvSpPr>
            <p:cNvPr id="10292" name="Oval 52"/>
            <p:cNvSpPr>
              <a:spLocks noChangeArrowheads="1"/>
            </p:cNvSpPr>
            <p:nvPr/>
          </p:nvSpPr>
          <p:spPr bwMode="auto">
            <a:xfrm>
              <a:off x="2215" y="1923"/>
              <a:ext cx="48" cy="4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3" name="Text Box 53"/>
            <p:cNvSpPr txBox="1">
              <a:spLocks noChangeArrowheads="1"/>
            </p:cNvSpPr>
            <p:nvPr/>
          </p:nvSpPr>
          <p:spPr bwMode="auto">
            <a:xfrm>
              <a:off x="2237" y="1658"/>
              <a:ext cx="32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>
                  <a:solidFill>
                    <a:srgbClr val="FF0000"/>
                  </a:solidFill>
                  <a:latin typeface="Arial" charset="0"/>
                </a:rPr>
                <a:t>B</a:t>
              </a:r>
            </a:p>
          </p:txBody>
        </p:sp>
      </p:grpSp>
      <p:sp>
        <p:nvSpPr>
          <p:cNvPr id="10295" name="Text Box 55"/>
          <p:cNvSpPr txBox="1">
            <a:spLocks noChangeArrowheads="1"/>
          </p:cNvSpPr>
          <p:nvPr/>
        </p:nvSpPr>
        <p:spPr bwMode="auto">
          <a:xfrm>
            <a:off x="1839913" y="1389063"/>
            <a:ext cx="1600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4400">
                <a:solidFill>
                  <a:srgbClr val="FF0000"/>
                </a:solidFill>
              </a:rPr>
              <a:t>7cm</a:t>
            </a:r>
          </a:p>
        </p:txBody>
      </p:sp>
      <p:sp>
        <p:nvSpPr>
          <p:cNvPr id="10296" name="AutoShape 56"/>
          <p:cNvSpPr>
            <a:spLocks/>
          </p:cNvSpPr>
          <p:nvPr/>
        </p:nvSpPr>
        <p:spPr bwMode="auto">
          <a:xfrm rot="-5400000">
            <a:off x="2144713" y="855663"/>
            <a:ext cx="152400" cy="2743200"/>
          </a:xfrm>
          <a:prstGeom prst="rightBrace">
            <a:avLst>
              <a:gd name="adj1" fmla="val 150000"/>
              <a:gd name="adj2" fmla="val 50000"/>
            </a:avLst>
          </a:prstGeom>
          <a:noFill/>
          <a:ln w="381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endParaRPr lang="vi-VN" altLang="en-US" sz="3200" b="0"/>
          </a:p>
        </p:txBody>
      </p:sp>
      <p:sp>
        <p:nvSpPr>
          <p:cNvPr id="10309" name="Text Box 69"/>
          <p:cNvSpPr txBox="1">
            <a:spLocks noChangeArrowheads="1"/>
          </p:cNvSpPr>
          <p:nvPr/>
        </p:nvSpPr>
        <p:spPr bwMode="auto">
          <a:xfrm>
            <a:off x="0" y="3349625"/>
            <a:ext cx="9372600" cy="307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5000"/>
              </a:spcBef>
            </a:pPr>
            <a:r>
              <a:rPr lang="en-US" altLang="en-US" sz="4400">
                <a:solidFill>
                  <a:srgbClr val="0000FF"/>
                </a:solidFill>
              </a:rPr>
              <a:t>  - </a:t>
            </a:r>
            <a:r>
              <a:rPr lang="en-US" altLang="en-US">
                <a:solidFill>
                  <a:srgbClr val="0000FF"/>
                </a:solidFill>
              </a:rPr>
              <a:t>Đặt thước, kẻ một đoạn thẳng bắt đầu từ vạch ghi số </a:t>
            </a:r>
            <a:r>
              <a:rPr lang="en-US" altLang="en-US">
                <a:solidFill>
                  <a:srgbClr val="FF3300"/>
                </a:solidFill>
              </a:rPr>
              <a:t>0 </a:t>
            </a:r>
            <a:r>
              <a:rPr lang="en-US" altLang="en-US">
                <a:solidFill>
                  <a:srgbClr val="0000FF"/>
                </a:solidFill>
              </a:rPr>
              <a:t>đến vạch ghi số </a:t>
            </a:r>
            <a:r>
              <a:rPr lang="en-US" altLang="en-US">
                <a:solidFill>
                  <a:srgbClr val="FF3300"/>
                </a:solidFill>
              </a:rPr>
              <a:t>7</a:t>
            </a:r>
            <a:r>
              <a:rPr lang="en-US" altLang="en-US">
                <a:solidFill>
                  <a:srgbClr val="0000FF"/>
                </a:solidFill>
              </a:rPr>
              <a:t>. </a:t>
            </a:r>
          </a:p>
          <a:p>
            <a:pPr>
              <a:spcBef>
                <a:spcPct val="10000"/>
              </a:spcBef>
            </a:pPr>
            <a:r>
              <a:rPr lang="en-US" altLang="en-US">
                <a:solidFill>
                  <a:srgbClr val="0000FF"/>
                </a:solidFill>
              </a:rPr>
              <a:t>  - Nhấc thước ra, ghi chữ </a:t>
            </a:r>
            <a:r>
              <a:rPr lang="en-US" altLang="en-US">
                <a:solidFill>
                  <a:srgbClr val="FF0000"/>
                </a:solidFill>
              </a:rPr>
              <a:t>A</a:t>
            </a:r>
            <a:r>
              <a:rPr lang="en-US" altLang="en-US">
                <a:solidFill>
                  <a:srgbClr val="0000FF"/>
                </a:solidFill>
              </a:rPr>
              <a:t> và </a:t>
            </a:r>
            <a:r>
              <a:rPr lang="en-US" altLang="en-US">
                <a:solidFill>
                  <a:srgbClr val="FF0000"/>
                </a:solidFill>
              </a:rPr>
              <a:t>B</a:t>
            </a:r>
            <a:r>
              <a:rPr lang="en-US" altLang="en-US">
                <a:solidFill>
                  <a:srgbClr val="0000FF"/>
                </a:solidFill>
              </a:rPr>
              <a:t> ở hai đầu đoạn thẳng. </a:t>
            </a:r>
          </a:p>
          <a:p>
            <a:pPr>
              <a:spcBef>
                <a:spcPct val="10000"/>
              </a:spcBef>
            </a:pPr>
            <a:r>
              <a:rPr lang="en-US" altLang="en-US">
                <a:solidFill>
                  <a:srgbClr val="0000FF"/>
                </a:solidFill>
              </a:rPr>
              <a:t>    Ta có đoạn thẳng </a:t>
            </a:r>
            <a:r>
              <a:rPr lang="en-US" altLang="en-US">
                <a:solidFill>
                  <a:srgbClr val="FF0000"/>
                </a:solidFill>
              </a:rPr>
              <a:t>AB</a:t>
            </a:r>
            <a:r>
              <a:rPr lang="en-US" altLang="en-US">
                <a:solidFill>
                  <a:srgbClr val="0000FF"/>
                </a:solidFill>
              </a:rPr>
              <a:t> dài </a:t>
            </a:r>
            <a:r>
              <a:rPr lang="en-US" altLang="en-US">
                <a:solidFill>
                  <a:srgbClr val="FF3300"/>
                </a:solidFill>
              </a:rPr>
              <a:t>7cm</a:t>
            </a:r>
            <a:r>
              <a:rPr lang="en-US" altLang="en-US">
                <a:solidFill>
                  <a:srgbClr val="0000FF"/>
                </a:solidFill>
              </a:rPr>
              <a:t>.</a:t>
            </a:r>
            <a:endParaRPr lang="en-US" altLang="en-US"/>
          </a:p>
        </p:txBody>
      </p:sp>
      <p:sp>
        <p:nvSpPr>
          <p:cNvPr id="10311" name="Text Box 71"/>
          <p:cNvSpPr txBox="1">
            <a:spLocks noChangeArrowheads="1"/>
          </p:cNvSpPr>
          <p:nvPr/>
        </p:nvSpPr>
        <p:spPr bwMode="auto">
          <a:xfrm>
            <a:off x="533400" y="2667000"/>
            <a:ext cx="2743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5000"/>
              </a:spcBef>
            </a:pPr>
            <a:r>
              <a:rPr lang="en-US" altLang="en-US" u="sng">
                <a:solidFill>
                  <a:srgbClr val="990099"/>
                </a:solidFill>
              </a:rPr>
              <a:t>Cách vẽ 1</a:t>
            </a:r>
            <a:r>
              <a:rPr lang="en-US" altLang="en-US">
                <a:solidFill>
                  <a:srgbClr val="990099"/>
                </a:solidFill>
              </a:rPr>
              <a:t>:</a:t>
            </a:r>
            <a:r>
              <a:rPr lang="en-US" altLang="en-US" sz="4400">
                <a:solidFill>
                  <a:srgbClr val="990099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78068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44444E-6 L 0.29948 4.44444E-6 " pathEditMode="relative" rAng="0" ptsTypes="AA">
                                      <p:cBhvr>
                                        <p:cTn id="21" dur="1000" fill="hold"/>
                                        <p:tgtEl>
                                          <p:spTgt spid="102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965" y="0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10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0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10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3" dur="500"/>
                                        <p:tgtEl>
                                          <p:spTgt spid="102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1000"/>
                                        <p:tgtEl>
                                          <p:spTgt spid="10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1000"/>
                                        <p:tgtEl>
                                          <p:spTgt spid="10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0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3" dur="1000"/>
                                        <p:tgtEl>
                                          <p:spTgt spid="10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8" dur="500"/>
                                        <p:tgtEl>
                                          <p:spTgt spid="10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3" dur="2000"/>
                                        <p:tgtEl>
                                          <p:spTgt spid="10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2" grpId="0" build="p"/>
      <p:bldP spid="10284" grpId="0" animBg="1"/>
      <p:bldP spid="10295" grpId="0"/>
      <p:bldP spid="10296" grpId="0" animBg="1"/>
      <p:bldP spid="10309" grpId="0"/>
      <p:bldP spid="103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84" name="Picture 28" descr="thuo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438400"/>
            <a:ext cx="8305800" cy="1160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82" name="Text Box 26"/>
          <p:cNvSpPr txBox="1">
            <a:spLocks noChangeArrowheads="1"/>
          </p:cNvSpPr>
          <p:nvPr/>
        </p:nvSpPr>
        <p:spPr bwMode="auto">
          <a:xfrm>
            <a:off x="304800" y="3359150"/>
            <a:ext cx="8839200" cy="300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000">
                <a:solidFill>
                  <a:srgbClr val="0000FF"/>
                </a:solidFill>
              </a:rPr>
              <a:t>  </a:t>
            </a:r>
            <a:r>
              <a:rPr lang="en-US" altLang="en-US">
                <a:solidFill>
                  <a:srgbClr val="0000FF"/>
                </a:solidFill>
              </a:rPr>
              <a:t>- Dùng thước kẻ sẵn một đường thẳng. Lấy điểm </a:t>
            </a:r>
            <a:r>
              <a:rPr lang="en-US" altLang="en-US">
                <a:solidFill>
                  <a:srgbClr val="FF0000"/>
                </a:solidFill>
              </a:rPr>
              <a:t>A</a:t>
            </a:r>
            <a:r>
              <a:rPr lang="en-US" altLang="en-US">
                <a:solidFill>
                  <a:srgbClr val="0000FF"/>
                </a:solidFill>
              </a:rPr>
              <a:t> trùng với vạch ghi số </a:t>
            </a:r>
            <a:r>
              <a:rPr lang="en-US" altLang="en-US">
                <a:solidFill>
                  <a:srgbClr val="FF3300"/>
                </a:solidFill>
              </a:rPr>
              <a:t>0</a:t>
            </a:r>
            <a:r>
              <a:rPr lang="en-US" altLang="en-US">
                <a:solidFill>
                  <a:srgbClr val="0000FF"/>
                </a:solidFill>
              </a:rPr>
              <a:t> và điểm </a:t>
            </a:r>
            <a:r>
              <a:rPr lang="en-US" altLang="en-US">
                <a:solidFill>
                  <a:srgbClr val="FF0000"/>
                </a:solidFill>
              </a:rPr>
              <a:t>B</a:t>
            </a:r>
            <a:r>
              <a:rPr lang="en-US" altLang="en-US">
                <a:solidFill>
                  <a:srgbClr val="0000FF"/>
                </a:solidFill>
              </a:rPr>
              <a:t> trùng với vạch  ghi số </a:t>
            </a:r>
            <a:r>
              <a:rPr lang="en-US" altLang="en-US">
                <a:solidFill>
                  <a:srgbClr val="FF3300"/>
                </a:solidFill>
              </a:rPr>
              <a:t>7</a:t>
            </a:r>
            <a:r>
              <a:rPr lang="en-US" altLang="en-US">
                <a:solidFill>
                  <a:srgbClr val="0000FF"/>
                </a:solidFill>
              </a:rPr>
              <a:t>.</a:t>
            </a:r>
          </a:p>
          <a:p>
            <a:pPr>
              <a:spcBef>
                <a:spcPct val="10000"/>
              </a:spcBef>
            </a:pPr>
            <a:r>
              <a:rPr lang="en-US" altLang="en-US">
                <a:solidFill>
                  <a:srgbClr val="0000FF"/>
                </a:solidFill>
              </a:rPr>
              <a:t>   - Nối 2 điểm với nhau, nhấc thước ra.</a:t>
            </a:r>
            <a:endParaRPr lang="en-US" altLang="en-US">
              <a:solidFill>
                <a:srgbClr val="FF0000"/>
              </a:solidFill>
            </a:endParaRPr>
          </a:p>
          <a:p>
            <a:pPr>
              <a:spcBef>
                <a:spcPct val="10000"/>
              </a:spcBef>
            </a:pPr>
            <a:r>
              <a:rPr lang="en-US" altLang="en-US">
                <a:solidFill>
                  <a:srgbClr val="0000FF"/>
                </a:solidFill>
              </a:rPr>
              <a:t>    Ta có đoạn thẳng </a:t>
            </a:r>
            <a:r>
              <a:rPr lang="en-US" altLang="en-US">
                <a:solidFill>
                  <a:srgbClr val="FF0000"/>
                </a:solidFill>
              </a:rPr>
              <a:t>AB</a:t>
            </a:r>
            <a:r>
              <a:rPr lang="en-US" altLang="en-US">
                <a:solidFill>
                  <a:srgbClr val="0000FF"/>
                </a:solidFill>
              </a:rPr>
              <a:t> dài </a:t>
            </a:r>
            <a:r>
              <a:rPr lang="en-US" altLang="en-US">
                <a:solidFill>
                  <a:srgbClr val="FF3300"/>
                </a:solidFill>
              </a:rPr>
              <a:t>7cm</a:t>
            </a:r>
            <a:r>
              <a:rPr lang="en-US" altLang="en-US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19483" name="Rectangle 27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0"/>
            <a:ext cx="9144000" cy="762000"/>
          </a:xfrm>
          <a:noFill/>
          <a:ln/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altLang="en-US" sz="4800" b="1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3600" b="1">
                <a:solidFill>
                  <a:srgbClr val="0000FF"/>
                </a:solidFill>
                <a:latin typeface="Times New Roman" pitchFamily="18" charset="0"/>
              </a:rPr>
              <a:t>Vẽ đoạn thẳng </a:t>
            </a:r>
            <a:r>
              <a:rPr lang="en-US" altLang="en-US" sz="3600" b="1">
                <a:solidFill>
                  <a:srgbClr val="FF0000"/>
                </a:solidFill>
                <a:latin typeface="Times New Roman" pitchFamily="18" charset="0"/>
              </a:rPr>
              <a:t>AB</a:t>
            </a:r>
            <a:r>
              <a:rPr lang="en-US" altLang="en-US" sz="3600" b="1">
                <a:solidFill>
                  <a:srgbClr val="0000FF"/>
                </a:solidFill>
                <a:latin typeface="Times New Roman" pitchFamily="18" charset="0"/>
              </a:rPr>
              <a:t> có độ dài </a:t>
            </a:r>
            <a:r>
              <a:rPr lang="en-US" altLang="en-US" sz="3600" b="1">
                <a:solidFill>
                  <a:srgbClr val="FF0000"/>
                </a:solidFill>
                <a:latin typeface="Times New Roman" pitchFamily="18" charset="0"/>
              </a:rPr>
              <a:t>7cm.</a:t>
            </a:r>
          </a:p>
        </p:txBody>
      </p:sp>
      <p:sp>
        <p:nvSpPr>
          <p:cNvPr id="19486" name="Line 30"/>
          <p:cNvSpPr>
            <a:spLocks noChangeShapeType="1"/>
          </p:cNvSpPr>
          <p:nvPr/>
        </p:nvSpPr>
        <p:spPr bwMode="auto">
          <a:xfrm>
            <a:off x="647700" y="2382838"/>
            <a:ext cx="276860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7" name="Text Box 31"/>
          <p:cNvSpPr txBox="1">
            <a:spLocks noChangeArrowheads="1"/>
          </p:cNvSpPr>
          <p:nvPr/>
        </p:nvSpPr>
        <p:spPr bwMode="auto">
          <a:xfrm>
            <a:off x="1524000" y="1371600"/>
            <a:ext cx="1447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4400">
                <a:solidFill>
                  <a:srgbClr val="FF0000"/>
                </a:solidFill>
              </a:rPr>
              <a:t>7cm</a:t>
            </a:r>
          </a:p>
        </p:txBody>
      </p:sp>
      <p:sp>
        <p:nvSpPr>
          <p:cNvPr id="19488" name="Rectangle 32"/>
          <p:cNvSpPr>
            <a:spLocks noChangeArrowheads="1"/>
          </p:cNvSpPr>
          <p:nvPr/>
        </p:nvSpPr>
        <p:spPr bwMode="auto">
          <a:xfrm>
            <a:off x="3271838" y="874713"/>
            <a:ext cx="2667000" cy="76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9" name="Oval 33"/>
          <p:cNvSpPr>
            <a:spLocks noChangeArrowheads="1"/>
          </p:cNvSpPr>
          <p:nvPr/>
        </p:nvSpPr>
        <p:spPr bwMode="auto">
          <a:xfrm>
            <a:off x="609600" y="2344738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90" name="Oval 34"/>
          <p:cNvSpPr>
            <a:spLocks noChangeArrowheads="1"/>
          </p:cNvSpPr>
          <p:nvPr/>
        </p:nvSpPr>
        <p:spPr bwMode="auto">
          <a:xfrm>
            <a:off x="3378200" y="2359025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91" name="Text Box 35"/>
          <p:cNvSpPr txBox="1">
            <a:spLocks noChangeArrowheads="1"/>
          </p:cNvSpPr>
          <p:nvPr/>
        </p:nvSpPr>
        <p:spPr bwMode="auto">
          <a:xfrm>
            <a:off x="3492500" y="1866900"/>
            <a:ext cx="4778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3200">
                <a:solidFill>
                  <a:srgbClr val="FF0000"/>
                </a:solidFill>
                <a:latin typeface="Arial" charset="0"/>
              </a:rPr>
              <a:t>B</a:t>
            </a:r>
          </a:p>
        </p:txBody>
      </p:sp>
      <p:sp>
        <p:nvSpPr>
          <p:cNvPr id="19492" name="AutoShape 36"/>
          <p:cNvSpPr>
            <a:spLocks/>
          </p:cNvSpPr>
          <p:nvPr/>
        </p:nvSpPr>
        <p:spPr bwMode="auto">
          <a:xfrm rot="-5400000">
            <a:off x="1924844" y="902494"/>
            <a:ext cx="174625" cy="2652713"/>
          </a:xfrm>
          <a:prstGeom prst="rightBrace">
            <a:avLst>
              <a:gd name="adj1" fmla="val 126591"/>
              <a:gd name="adj2" fmla="val 50000"/>
            </a:avLst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endParaRPr lang="vi-VN" altLang="en-US" sz="3200" b="0">
              <a:solidFill>
                <a:srgbClr val="000099"/>
              </a:solidFill>
            </a:endParaRPr>
          </a:p>
        </p:txBody>
      </p:sp>
      <p:sp>
        <p:nvSpPr>
          <p:cNvPr id="19493" name="Text Box 37"/>
          <p:cNvSpPr txBox="1">
            <a:spLocks noChangeArrowheads="1"/>
          </p:cNvSpPr>
          <p:nvPr/>
        </p:nvSpPr>
        <p:spPr bwMode="auto">
          <a:xfrm>
            <a:off x="228600" y="1866900"/>
            <a:ext cx="4778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3200">
                <a:solidFill>
                  <a:srgbClr val="FF0000"/>
                </a:solidFill>
                <a:latin typeface="Arial" charset="0"/>
              </a:rPr>
              <a:t>A</a:t>
            </a:r>
          </a:p>
        </p:txBody>
      </p:sp>
      <p:grpSp>
        <p:nvGrpSpPr>
          <p:cNvPr id="19494" name="Group 38"/>
          <p:cNvGrpSpPr>
            <a:grpSpLocks/>
          </p:cNvGrpSpPr>
          <p:nvPr/>
        </p:nvGrpSpPr>
        <p:grpSpPr bwMode="auto">
          <a:xfrm>
            <a:off x="647700" y="1022350"/>
            <a:ext cx="2819400" cy="1384300"/>
            <a:chOff x="1536" y="384"/>
            <a:chExt cx="1680" cy="864"/>
          </a:xfrm>
        </p:grpSpPr>
        <p:pic>
          <p:nvPicPr>
            <p:cNvPr id="19495" name="Picture 39" descr="pen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36" y="384"/>
              <a:ext cx="811" cy="8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496" name="Rectangle 40"/>
            <p:cNvSpPr>
              <a:spLocks noChangeArrowheads="1"/>
            </p:cNvSpPr>
            <p:nvPr/>
          </p:nvSpPr>
          <p:spPr bwMode="auto">
            <a:xfrm>
              <a:off x="1536" y="1200"/>
              <a:ext cx="1680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499" name="Text Box 43"/>
          <p:cNvSpPr txBox="1">
            <a:spLocks noChangeArrowheads="1"/>
          </p:cNvSpPr>
          <p:nvPr/>
        </p:nvSpPr>
        <p:spPr bwMode="auto">
          <a:xfrm>
            <a:off x="533400" y="2667000"/>
            <a:ext cx="2743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u="sng">
                <a:solidFill>
                  <a:srgbClr val="990099"/>
                </a:solidFill>
              </a:rPr>
              <a:t>Cách vẽ 2</a:t>
            </a:r>
            <a:r>
              <a:rPr lang="en-US" altLang="en-US">
                <a:solidFill>
                  <a:srgbClr val="990099"/>
                </a:solidFill>
              </a:rPr>
              <a:t>:</a:t>
            </a:r>
            <a:r>
              <a:rPr lang="en-US" altLang="en-US">
                <a:solidFill>
                  <a:srgbClr val="0000FF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78941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9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4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4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9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2000"/>
                                        <p:tgtEl>
                                          <p:spTgt spid="19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500"/>
                                        <p:tgtEl>
                                          <p:spTgt spid="19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1000"/>
                                        <p:tgtEl>
                                          <p:spTgt spid="19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1000"/>
                                        <p:tgtEl>
                                          <p:spTgt spid="19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" dur="500"/>
                                        <p:tgtEl>
                                          <p:spTgt spid="19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85185E-6 L 0.3 1.85185E-6 " pathEditMode="relative" rAng="0" ptsTypes="AA">
                                      <p:cBhvr>
                                        <p:cTn id="40" dur="500" fill="hold"/>
                                        <p:tgtEl>
                                          <p:spTgt spid="194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0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2" presetClass="exit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9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19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" presetClass="exit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9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9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5" dur="500"/>
                                        <p:tgtEl>
                                          <p:spTgt spid="19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1000"/>
                                        <p:tgtEl>
                                          <p:spTgt spid="19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1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19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19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9" dur="1000"/>
                                        <p:tgtEl>
                                          <p:spTgt spid="19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4" dur="1000"/>
                                        <p:tgtEl>
                                          <p:spTgt spid="19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86" grpId="0" animBg="1"/>
      <p:bldP spid="19487" grpId="0"/>
      <p:bldP spid="19489" grpId="0" animBg="1"/>
      <p:bldP spid="19490" grpId="0" animBg="1"/>
      <p:bldP spid="19491" grpId="0"/>
      <p:bldP spid="19492" grpId="0" animBg="1"/>
      <p:bldP spid="1949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0" y="1349514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>
                <a:solidFill>
                  <a:srgbClr val="0000FF"/>
                </a:solidFill>
              </a:rPr>
              <a:t>   </a:t>
            </a:r>
            <a:r>
              <a:rPr lang="en-US" altLang="en-US" sz="4000" dirty="0" err="1">
                <a:solidFill>
                  <a:srgbClr val="0000FF"/>
                </a:solidFill>
              </a:rPr>
              <a:t>Vẽ</a:t>
            </a:r>
            <a:r>
              <a:rPr lang="en-US" altLang="en-US" sz="4000" dirty="0">
                <a:solidFill>
                  <a:srgbClr val="0000FF"/>
                </a:solidFill>
              </a:rPr>
              <a:t> </a:t>
            </a:r>
            <a:r>
              <a:rPr lang="en-US" altLang="en-US" sz="4000" dirty="0" err="1">
                <a:solidFill>
                  <a:srgbClr val="0000FF"/>
                </a:solidFill>
              </a:rPr>
              <a:t>đoạn</a:t>
            </a:r>
            <a:r>
              <a:rPr lang="en-US" altLang="en-US" sz="4000" dirty="0">
                <a:solidFill>
                  <a:srgbClr val="0000FF"/>
                </a:solidFill>
              </a:rPr>
              <a:t> </a:t>
            </a:r>
            <a:r>
              <a:rPr lang="en-US" altLang="en-US" sz="4000" dirty="0" err="1">
                <a:solidFill>
                  <a:srgbClr val="0000FF"/>
                </a:solidFill>
              </a:rPr>
              <a:t>thẳng</a:t>
            </a:r>
            <a:r>
              <a:rPr lang="en-US" altLang="en-US" sz="4000" dirty="0">
                <a:solidFill>
                  <a:srgbClr val="0000FF"/>
                </a:solidFill>
              </a:rPr>
              <a:t> </a:t>
            </a:r>
            <a:r>
              <a:rPr lang="en-US" altLang="en-US" sz="4000" dirty="0">
                <a:solidFill>
                  <a:srgbClr val="FF0000"/>
                </a:solidFill>
              </a:rPr>
              <a:t>CD</a:t>
            </a:r>
            <a:r>
              <a:rPr lang="en-US" altLang="en-US" sz="4000" dirty="0">
                <a:solidFill>
                  <a:srgbClr val="0000FF"/>
                </a:solidFill>
              </a:rPr>
              <a:t> </a:t>
            </a:r>
            <a:r>
              <a:rPr lang="en-US" altLang="en-US" sz="4000" dirty="0" err="1">
                <a:solidFill>
                  <a:srgbClr val="0000FF"/>
                </a:solidFill>
              </a:rPr>
              <a:t>có</a:t>
            </a:r>
            <a:r>
              <a:rPr lang="en-US" altLang="en-US" sz="4000" dirty="0">
                <a:solidFill>
                  <a:srgbClr val="0000FF"/>
                </a:solidFill>
              </a:rPr>
              <a:t> </a:t>
            </a:r>
            <a:r>
              <a:rPr lang="en-US" altLang="en-US" sz="4000" dirty="0" err="1">
                <a:solidFill>
                  <a:srgbClr val="0000FF"/>
                </a:solidFill>
              </a:rPr>
              <a:t>độ</a:t>
            </a:r>
            <a:r>
              <a:rPr lang="en-US" altLang="en-US" sz="4000" dirty="0">
                <a:solidFill>
                  <a:srgbClr val="0000FF"/>
                </a:solidFill>
              </a:rPr>
              <a:t> </a:t>
            </a:r>
            <a:r>
              <a:rPr lang="en-US" altLang="en-US" sz="4000" dirty="0" err="1">
                <a:solidFill>
                  <a:srgbClr val="0000FF"/>
                </a:solidFill>
              </a:rPr>
              <a:t>dài</a:t>
            </a:r>
            <a:r>
              <a:rPr lang="en-US" altLang="en-US" sz="4000" dirty="0">
                <a:solidFill>
                  <a:srgbClr val="0000FF"/>
                </a:solidFill>
              </a:rPr>
              <a:t> </a:t>
            </a:r>
            <a:r>
              <a:rPr lang="en-US" altLang="en-US" sz="4000" dirty="0">
                <a:solidFill>
                  <a:srgbClr val="FF3300"/>
                </a:solidFill>
              </a:rPr>
              <a:t>12cm.</a:t>
            </a:r>
          </a:p>
        </p:txBody>
      </p:sp>
      <p:sp>
        <p:nvSpPr>
          <p:cNvPr id="13337" name="Line 25"/>
          <p:cNvSpPr>
            <a:spLocks noChangeShapeType="1"/>
          </p:cNvSpPr>
          <p:nvPr/>
        </p:nvSpPr>
        <p:spPr bwMode="auto">
          <a:xfrm>
            <a:off x="762000" y="4529138"/>
            <a:ext cx="464820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3338" name="Picture 26" descr="thuo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572000"/>
            <a:ext cx="8305800" cy="1160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39" name="Text Box 27"/>
          <p:cNvSpPr txBox="1">
            <a:spLocks noChangeArrowheads="1"/>
          </p:cNvSpPr>
          <p:nvPr/>
        </p:nvSpPr>
        <p:spPr bwMode="auto">
          <a:xfrm>
            <a:off x="5473700" y="3900488"/>
            <a:ext cx="5508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4000">
                <a:solidFill>
                  <a:srgbClr val="FF0000"/>
                </a:solidFill>
                <a:latin typeface="Arial" charset="0"/>
              </a:rPr>
              <a:t>D</a:t>
            </a:r>
          </a:p>
        </p:txBody>
      </p:sp>
      <p:sp>
        <p:nvSpPr>
          <p:cNvPr id="13340" name="Text Box 28"/>
          <p:cNvSpPr txBox="1">
            <a:spLocks noChangeArrowheads="1"/>
          </p:cNvSpPr>
          <p:nvPr/>
        </p:nvSpPr>
        <p:spPr bwMode="auto">
          <a:xfrm>
            <a:off x="2590800" y="3200400"/>
            <a:ext cx="18288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4800">
                <a:solidFill>
                  <a:srgbClr val="FF0000"/>
                </a:solidFill>
              </a:rPr>
              <a:t>12cm</a:t>
            </a:r>
          </a:p>
        </p:txBody>
      </p:sp>
      <p:sp>
        <p:nvSpPr>
          <p:cNvPr id="13341" name="AutoShape 29"/>
          <p:cNvSpPr>
            <a:spLocks/>
          </p:cNvSpPr>
          <p:nvPr/>
        </p:nvSpPr>
        <p:spPr bwMode="auto">
          <a:xfrm rot="-5400000">
            <a:off x="2854325" y="1870075"/>
            <a:ext cx="433388" cy="4618038"/>
          </a:xfrm>
          <a:prstGeom prst="rightBrace">
            <a:avLst>
              <a:gd name="adj1" fmla="val 88797"/>
              <a:gd name="adj2" fmla="val 50000"/>
            </a:avLst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endParaRPr lang="vi-VN" altLang="en-US" sz="3200" b="0">
              <a:solidFill>
                <a:srgbClr val="FF0000"/>
              </a:solidFill>
            </a:endParaRPr>
          </a:p>
        </p:txBody>
      </p:sp>
      <p:sp>
        <p:nvSpPr>
          <p:cNvPr id="13342" name="Oval 30"/>
          <p:cNvSpPr>
            <a:spLocks noChangeArrowheads="1"/>
          </p:cNvSpPr>
          <p:nvPr/>
        </p:nvSpPr>
        <p:spPr bwMode="auto">
          <a:xfrm>
            <a:off x="696913" y="4491038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3" name="Text Box 31"/>
          <p:cNvSpPr txBox="1">
            <a:spLocks noChangeArrowheads="1"/>
          </p:cNvSpPr>
          <p:nvPr/>
        </p:nvSpPr>
        <p:spPr bwMode="auto">
          <a:xfrm>
            <a:off x="357188" y="3886200"/>
            <a:ext cx="5508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4000">
                <a:solidFill>
                  <a:srgbClr val="FF0000"/>
                </a:solidFill>
                <a:latin typeface="Arial" charset="0"/>
              </a:rPr>
              <a:t>C</a:t>
            </a:r>
          </a:p>
        </p:txBody>
      </p:sp>
      <p:sp>
        <p:nvSpPr>
          <p:cNvPr id="13344" name="Oval 32"/>
          <p:cNvSpPr>
            <a:spLocks noChangeArrowheads="1"/>
          </p:cNvSpPr>
          <p:nvPr/>
        </p:nvSpPr>
        <p:spPr bwMode="auto">
          <a:xfrm>
            <a:off x="5410200" y="449580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969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1000"/>
                                        <p:tgtEl>
                                          <p:spTgt spid="13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1000"/>
                                        <p:tgtEl>
                                          <p:spTgt spid="13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6" dur="500"/>
                                        <p:tgtEl>
                                          <p:spTgt spid="13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9" dur="500"/>
                                        <p:tgtEl>
                                          <p:spTgt spid="13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4" dur="500"/>
                                        <p:tgtEl>
                                          <p:spTgt spid="13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8" dur="1000"/>
                                        <p:tgtEl>
                                          <p:spTgt spid="13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  <p:bldP spid="13337" grpId="0" animBg="1"/>
      <p:bldP spid="13339" grpId="0"/>
      <p:bldP spid="13340" grpId="0"/>
      <p:bldP spid="13341" grpId="0" animBg="1"/>
      <p:bldP spid="13342" grpId="0" animBg="1"/>
      <p:bldP spid="13343" grpId="0"/>
      <p:bldP spid="1334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9" name="Picture 9" descr="thuo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200400"/>
            <a:ext cx="5943600" cy="784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50" name="Picture 10" descr="Untitled-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51098">
            <a:off x="685800" y="-1295400"/>
            <a:ext cx="8001000" cy="127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51" name="Text Box 11"/>
          <p:cNvSpPr txBox="1">
            <a:spLocks noChangeArrowheads="1"/>
          </p:cNvSpPr>
          <p:nvPr/>
        </p:nvSpPr>
        <p:spPr bwMode="auto">
          <a:xfrm>
            <a:off x="0" y="1066800"/>
            <a:ext cx="9448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400">
                <a:solidFill>
                  <a:srgbClr val="990000"/>
                </a:solidFill>
              </a:rPr>
              <a:t>Một vài loại thước dùng để đo độ dài:</a:t>
            </a:r>
          </a:p>
        </p:txBody>
      </p:sp>
    </p:spTree>
    <p:extLst>
      <p:ext uri="{BB962C8B-B14F-4D97-AF65-F5344CB8AC3E}">
        <p14:creationId xmlns:p14="http://schemas.microsoft.com/office/powerpoint/2010/main" val="1844359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1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614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1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2" name="Picture 4" descr="imag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0"/>
            <a:ext cx="36576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493" name="Picture 5" descr="124530956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524000"/>
            <a:ext cx="5029200" cy="5027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498" name="Rectangle 10"/>
          <p:cNvSpPr txBox="1"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57250"/>
          </a:xfr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eaLnBrk="0" hangingPunct="0">
              <a:lnSpc>
                <a:spcPct val="100000"/>
              </a:lnSpc>
              <a:spcBef>
                <a:spcPct val="50000"/>
              </a:spcBef>
            </a:pPr>
            <a:endParaRPr lang="vi-VN" altLang="en-US" sz="3600" b="1">
              <a:solidFill>
                <a:srgbClr val="99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70826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6349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6349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6349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6349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63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63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mtClean="0"/>
              <a:t>Bài 2 (T47)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4000" dirty="0" err="1" smtClean="0"/>
              <a:t>Thực</a:t>
            </a:r>
            <a:r>
              <a:rPr lang="en-US" sz="4000" dirty="0" smtClean="0"/>
              <a:t> </a:t>
            </a:r>
            <a:r>
              <a:rPr lang="en-US" sz="4000" dirty="0" err="1" smtClean="0"/>
              <a:t>hành</a:t>
            </a:r>
            <a:endParaRPr lang="en-US" sz="4000" dirty="0" smtClean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4000" dirty="0" err="1" smtClean="0"/>
              <a:t>Đo</a:t>
            </a:r>
            <a:r>
              <a:rPr lang="en-US" sz="4000" dirty="0" smtClean="0"/>
              <a:t> </a:t>
            </a:r>
            <a:r>
              <a:rPr lang="en-US" sz="4000" dirty="0" err="1" smtClean="0"/>
              <a:t>độ</a:t>
            </a:r>
            <a:r>
              <a:rPr lang="en-US" sz="4000" dirty="0" smtClean="0"/>
              <a:t> </a:t>
            </a:r>
            <a:r>
              <a:rPr lang="en-US" sz="4000" dirty="0" err="1" smtClean="0"/>
              <a:t>dài</a:t>
            </a:r>
            <a:r>
              <a:rPr lang="en-US" sz="4000" dirty="0" smtClean="0"/>
              <a:t> </a:t>
            </a:r>
            <a:r>
              <a:rPr lang="en-US" sz="4000" dirty="0" err="1" smtClean="0"/>
              <a:t>rồi</a:t>
            </a:r>
            <a:r>
              <a:rPr lang="en-US" sz="4000" dirty="0" smtClean="0"/>
              <a:t> </a:t>
            </a:r>
            <a:r>
              <a:rPr lang="en-US" sz="4000" dirty="0" err="1" smtClean="0"/>
              <a:t>cho</a:t>
            </a:r>
            <a:r>
              <a:rPr lang="en-US" sz="4000" dirty="0" smtClean="0"/>
              <a:t> </a:t>
            </a:r>
            <a:r>
              <a:rPr lang="en-US" sz="4000" dirty="0" err="1" smtClean="0"/>
              <a:t>biết</a:t>
            </a:r>
            <a:r>
              <a:rPr lang="en-US" sz="4000" dirty="0" smtClean="0"/>
              <a:t> </a:t>
            </a:r>
            <a:r>
              <a:rPr lang="en-US" sz="4000" dirty="0" err="1" smtClean="0"/>
              <a:t>kết</a:t>
            </a:r>
            <a:r>
              <a:rPr lang="en-US" sz="4000" dirty="0" smtClean="0"/>
              <a:t> </a:t>
            </a:r>
            <a:r>
              <a:rPr lang="en-US" sz="4000" dirty="0" err="1" smtClean="0"/>
              <a:t>quả</a:t>
            </a:r>
            <a:r>
              <a:rPr lang="en-US" sz="4000" dirty="0" smtClean="0"/>
              <a:t> </a:t>
            </a:r>
            <a:r>
              <a:rPr lang="en-US" sz="4000" dirty="0" err="1" smtClean="0"/>
              <a:t>đo</a:t>
            </a:r>
            <a:endParaRPr lang="en-US" sz="4000" dirty="0" smtClean="0"/>
          </a:p>
          <a:p>
            <a:pPr marL="514350" indent="-514350" fontAlgn="auto">
              <a:spcAft>
                <a:spcPts val="0"/>
              </a:spcAft>
              <a:buFont typeface="Arial" panose="020B0604020202020204" pitchFamily="34" charset="0"/>
              <a:buAutoNum type="alphaLcParenR"/>
              <a:defRPr/>
            </a:pPr>
            <a:r>
              <a:rPr lang="en-US" sz="4000" dirty="0" err="1" smtClean="0"/>
              <a:t>Chiều</a:t>
            </a:r>
            <a:r>
              <a:rPr lang="en-US" sz="4000" dirty="0" smtClean="0"/>
              <a:t> </a:t>
            </a:r>
            <a:r>
              <a:rPr lang="en-US" sz="4000" dirty="0" err="1" smtClean="0"/>
              <a:t>dài</a:t>
            </a:r>
            <a:r>
              <a:rPr lang="en-US" sz="4000" dirty="0" smtClean="0"/>
              <a:t> </a:t>
            </a:r>
            <a:r>
              <a:rPr lang="en-US" sz="4000" dirty="0" err="1" smtClean="0"/>
              <a:t>cái</a:t>
            </a:r>
            <a:r>
              <a:rPr lang="en-US" sz="4000" dirty="0" smtClean="0"/>
              <a:t> </a:t>
            </a:r>
            <a:r>
              <a:rPr lang="en-US" sz="4000" dirty="0" err="1" smtClean="0"/>
              <a:t>bút</a:t>
            </a:r>
            <a:r>
              <a:rPr lang="en-US" sz="4000" dirty="0" smtClean="0"/>
              <a:t> </a:t>
            </a:r>
            <a:r>
              <a:rPr lang="en-US" sz="4000" dirty="0" err="1" smtClean="0"/>
              <a:t>của</a:t>
            </a:r>
            <a:r>
              <a:rPr lang="en-US" sz="4000" dirty="0" smtClean="0"/>
              <a:t> </a:t>
            </a:r>
            <a:r>
              <a:rPr lang="en-US" sz="4000" dirty="0" err="1" smtClean="0"/>
              <a:t>em</a:t>
            </a:r>
            <a:endParaRPr lang="en-US" sz="4000" dirty="0" smtClean="0"/>
          </a:p>
          <a:p>
            <a:pPr marL="514350" indent="-514350" fontAlgn="auto">
              <a:spcAft>
                <a:spcPts val="0"/>
              </a:spcAft>
              <a:buFont typeface="Arial" panose="020B0604020202020204" pitchFamily="34" charset="0"/>
              <a:buAutoNum type="alphaLcParenR"/>
              <a:defRPr/>
            </a:pPr>
            <a:r>
              <a:rPr lang="en-US" sz="4000" dirty="0" err="1" smtClean="0"/>
              <a:t>Chiều</a:t>
            </a:r>
            <a:r>
              <a:rPr lang="en-US" sz="4000" dirty="0" smtClean="0"/>
              <a:t> </a:t>
            </a:r>
            <a:r>
              <a:rPr lang="en-US" sz="4000" dirty="0" err="1" smtClean="0"/>
              <a:t>dài</a:t>
            </a:r>
            <a:r>
              <a:rPr lang="en-US" sz="4000" dirty="0" smtClean="0"/>
              <a:t> </a:t>
            </a:r>
            <a:r>
              <a:rPr lang="en-US" sz="4000" dirty="0" err="1" smtClean="0"/>
              <a:t>mép</a:t>
            </a:r>
            <a:r>
              <a:rPr lang="en-US" sz="4000" dirty="0" smtClean="0"/>
              <a:t> </a:t>
            </a:r>
            <a:r>
              <a:rPr lang="en-US" sz="4000" dirty="0" err="1" smtClean="0"/>
              <a:t>bàn</a:t>
            </a:r>
            <a:r>
              <a:rPr lang="en-US" sz="4000" dirty="0" smtClean="0"/>
              <a:t> </a:t>
            </a:r>
            <a:r>
              <a:rPr lang="en-US" sz="4000" dirty="0" err="1" smtClean="0"/>
              <a:t>học</a:t>
            </a:r>
            <a:r>
              <a:rPr lang="en-US" sz="4000" dirty="0" smtClean="0"/>
              <a:t> </a:t>
            </a:r>
            <a:r>
              <a:rPr lang="en-US" sz="4000" dirty="0" err="1" smtClean="0"/>
              <a:t>của</a:t>
            </a:r>
            <a:r>
              <a:rPr lang="en-US" sz="4000" dirty="0" smtClean="0"/>
              <a:t> </a:t>
            </a:r>
            <a:r>
              <a:rPr lang="en-US" sz="4000" dirty="0" err="1" smtClean="0"/>
              <a:t>em</a:t>
            </a:r>
            <a:endParaRPr lang="en-US" sz="4000" dirty="0" smtClean="0"/>
          </a:p>
          <a:p>
            <a:pPr marL="514350" indent="-514350" fontAlgn="auto">
              <a:spcAft>
                <a:spcPts val="0"/>
              </a:spcAft>
              <a:buFont typeface="Arial" panose="020B0604020202020204" pitchFamily="34" charset="0"/>
              <a:buAutoNum type="alphaLcParenR"/>
              <a:defRPr/>
            </a:pPr>
            <a:r>
              <a:rPr lang="en-US" sz="4000" dirty="0" err="1" smtClean="0"/>
              <a:t>Chiều</a:t>
            </a:r>
            <a:r>
              <a:rPr lang="en-US" sz="4000" dirty="0" smtClean="0"/>
              <a:t> </a:t>
            </a:r>
            <a:r>
              <a:rPr lang="en-US" sz="4000" dirty="0" err="1" smtClean="0"/>
              <a:t>cao</a:t>
            </a:r>
            <a:r>
              <a:rPr lang="en-US" sz="4000" dirty="0" smtClean="0"/>
              <a:t> </a:t>
            </a:r>
            <a:r>
              <a:rPr lang="en-US" sz="4000" dirty="0" err="1" smtClean="0"/>
              <a:t>chân</a:t>
            </a:r>
            <a:r>
              <a:rPr lang="en-US" sz="4000" dirty="0" smtClean="0"/>
              <a:t> </a:t>
            </a:r>
            <a:r>
              <a:rPr lang="en-US" sz="4000" dirty="0" err="1" smtClean="0"/>
              <a:t>bàn</a:t>
            </a:r>
            <a:r>
              <a:rPr lang="en-US" sz="4000" dirty="0" smtClean="0"/>
              <a:t> </a:t>
            </a:r>
            <a:r>
              <a:rPr lang="en-US" sz="4000" dirty="0" err="1" smtClean="0"/>
              <a:t>học</a:t>
            </a:r>
            <a:r>
              <a:rPr lang="en-US" sz="4000" dirty="0" smtClean="0"/>
              <a:t> </a:t>
            </a:r>
            <a:r>
              <a:rPr lang="en-US" sz="4000" dirty="0" err="1" smtClean="0"/>
              <a:t>của</a:t>
            </a:r>
            <a:r>
              <a:rPr lang="en-US" sz="4000" dirty="0" smtClean="0"/>
              <a:t> </a:t>
            </a:r>
            <a:r>
              <a:rPr lang="en-US" sz="4000" dirty="0" err="1" smtClean="0"/>
              <a:t>em</a:t>
            </a: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28369408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6" name="Picture 4" descr="p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8071360">
            <a:off x="1459706" y="2731294"/>
            <a:ext cx="3709988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57" name="Picture 5" descr="thuo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724400"/>
            <a:ext cx="8305800" cy="1160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567" name="Text Box 15"/>
          <p:cNvSpPr txBox="1">
            <a:spLocks noChangeArrowheads="1"/>
          </p:cNvSpPr>
          <p:nvPr/>
        </p:nvSpPr>
        <p:spPr bwMode="auto">
          <a:xfrm>
            <a:off x="2286000" y="3200400"/>
            <a:ext cx="1981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>
                <a:solidFill>
                  <a:srgbClr val="FF00FF"/>
                </a:solidFill>
              </a:rPr>
              <a:t>13cm</a:t>
            </a:r>
          </a:p>
        </p:txBody>
      </p:sp>
      <p:sp>
        <p:nvSpPr>
          <p:cNvPr id="23580" name="Text Box 28"/>
          <p:cNvSpPr txBox="1">
            <a:spLocks noChangeArrowheads="1"/>
          </p:cNvSpPr>
          <p:nvPr/>
        </p:nvSpPr>
        <p:spPr bwMode="auto">
          <a:xfrm>
            <a:off x="0" y="121920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AutoNum type="alphaLcParenR"/>
            </a:pPr>
            <a:r>
              <a:rPr lang="en-US" altLang="en-US" sz="3600" b="1" i="1" dirty="0" err="1" smtClean="0">
                <a:solidFill>
                  <a:srgbClr val="0000FF"/>
                </a:solidFill>
                <a:latin typeface="Times New Roman" pitchFamily="18" charset="0"/>
              </a:rPr>
              <a:t>Chiều</a:t>
            </a:r>
            <a:r>
              <a:rPr lang="en-US" altLang="en-US" sz="3600" b="1" i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3600" b="1" i="1" dirty="0" err="1">
                <a:solidFill>
                  <a:srgbClr val="0000FF"/>
                </a:solidFill>
                <a:latin typeface="Times New Roman" pitchFamily="18" charset="0"/>
              </a:rPr>
              <a:t>dài</a:t>
            </a:r>
            <a:r>
              <a:rPr lang="en-US" altLang="en-US" sz="36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3600" b="1" i="1" dirty="0" err="1">
                <a:solidFill>
                  <a:srgbClr val="0000FF"/>
                </a:solidFill>
                <a:latin typeface="Times New Roman" pitchFamily="18" charset="0"/>
              </a:rPr>
              <a:t>cái</a:t>
            </a:r>
            <a:r>
              <a:rPr lang="en-US" altLang="en-US" sz="36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3600" b="1" i="1" dirty="0" err="1">
                <a:solidFill>
                  <a:srgbClr val="0000FF"/>
                </a:solidFill>
                <a:latin typeface="Times New Roman" pitchFamily="18" charset="0"/>
              </a:rPr>
              <a:t>bút</a:t>
            </a:r>
            <a:r>
              <a:rPr lang="en-US" altLang="en-US" sz="36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3600" b="1" i="1" dirty="0" err="1">
                <a:solidFill>
                  <a:srgbClr val="0000FF"/>
                </a:solidFill>
                <a:latin typeface="Times New Roman" pitchFamily="18" charset="0"/>
              </a:rPr>
              <a:t>của</a:t>
            </a:r>
            <a:r>
              <a:rPr lang="en-US" altLang="en-US" sz="36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3600" b="1" i="1" dirty="0" err="1">
                <a:solidFill>
                  <a:srgbClr val="0000FF"/>
                </a:solidFill>
                <a:latin typeface="Times New Roman" pitchFamily="18" charset="0"/>
              </a:rPr>
              <a:t>em</a:t>
            </a:r>
            <a:r>
              <a:rPr lang="en-US" altLang="en-US" sz="3600" b="1" i="1" dirty="0" smtClean="0">
                <a:solidFill>
                  <a:srgbClr val="0000FF"/>
                </a:solidFill>
                <a:latin typeface="Times New Roman" pitchFamily="18" charset="0"/>
              </a:rPr>
              <a:t>.</a:t>
            </a:r>
          </a:p>
          <a:p>
            <a:pPr marL="0" indent="0"/>
            <a:r>
              <a:rPr lang="en-US" altLang="en-US" sz="3600" b="1" i="1" dirty="0" err="1" smtClean="0">
                <a:solidFill>
                  <a:srgbClr val="0000FF"/>
                </a:solidFill>
                <a:latin typeface="Times New Roman" pitchFamily="18" charset="0"/>
              </a:rPr>
              <a:t>Ví</a:t>
            </a:r>
            <a:r>
              <a:rPr lang="en-US" altLang="en-US" sz="3600" b="1" i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0000FF"/>
                </a:solidFill>
                <a:latin typeface="Times New Roman" pitchFamily="18" charset="0"/>
              </a:rPr>
              <a:t>dụ</a:t>
            </a:r>
            <a:r>
              <a:rPr lang="en-US" altLang="en-US" sz="3600" b="1" i="1" dirty="0" smtClean="0">
                <a:solidFill>
                  <a:srgbClr val="0000FF"/>
                </a:solidFill>
                <a:latin typeface="Times New Roman" pitchFamily="18" charset="0"/>
              </a:rPr>
              <a:t>:</a:t>
            </a:r>
            <a:endParaRPr lang="en-US" altLang="en-US" sz="3600" b="1" i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3583" name="Line 31"/>
          <p:cNvSpPr>
            <a:spLocks noChangeShapeType="1"/>
          </p:cNvSpPr>
          <p:nvPr/>
        </p:nvSpPr>
        <p:spPr bwMode="auto">
          <a:xfrm flipV="1">
            <a:off x="838200" y="3810000"/>
            <a:ext cx="0" cy="9144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5" name="Line 33"/>
          <p:cNvSpPr>
            <a:spLocks noChangeShapeType="1"/>
          </p:cNvSpPr>
          <p:nvPr/>
        </p:nvSpPr>
        <p:spPr bwMode="auto">
          <a:xfrm flipV="1">
            <a:off x="5943600" y="3886200"/>
            <a:ext cx="0" cy="9144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8" name="Line 36"/>
          <p:cNvSpPr>
            <a:spLocks noChangeShapeType="1"/>
          </p:cNvSpPr>
          <p:nvPr/>
        </p:nvSpPr>
        <p:spPr bwMode="auto">
          <a:xfrm>
            <a:off x="609600" y="48768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9" name="Line 37"/>
          <p:cNvSpPr>
            <a:spLocks noChangeShapeType="1"/>
          </p:cNvSpPr>
          <p:nvPr/>
        </p:nvSpPr>
        <p:spPr bwMode="auto">
          <a:xfrm>
            <a:off x="609600" y="4724400"/>
            <a:ext cx="0" cy="12192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749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1000"/>
                                        <p:tgtEl>
                                          <p:spTgt spid="23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23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500"/>
                                        <p:tgtEl>
                                          <p:spTgt spid="23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6" dur="1000"/>
                                        <p:tgtEl>
                                          <p:spTgt spid="23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38" dur="500"/>
                                        <p:tgtEl>
                                          <p:spTgt spid="235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41" dur="500"/>
                                        <p:tgtEl>
                                          <p:spTgt spid="235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3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7" grpId="0"/>
      <p:bldP spid="23580" grpId="0"/>
      <p:bldP spid="23583" grpId="0" animBg="1"/>
      <p:bldP spid="23585" grpId="0" animBg="1"/>
      <p:bldP spid="23588" grpId="0" animBg="1"/>
      <p:bldP spid="23588" grpId="1" animBg="1"/>
      <p:bldP spid="23589" grpId="0" animBg="1"/>
      <p:bldP spid="23589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358</Words>
  <Application>Microsoft Office PowerPoint</Application>
  <PresentationFormat>On-screen Show (4:3)</PresentationFormat>
  <Paragraphs>51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Bài 2 (T47)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Bài 3 (T47)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LINH</dc:creator>
  <cp:lastModifiedBy>LINH</cp:lastModifiedBy>
  <cp:revision>2</cp:revision>
  <dcterms:created xsi:type="dcterms:W3CDTF">2016-07-06T01:34:25Z</dcterms:created>
  <dcterms:modified xsi:type="dcterms:W3CDTF">2016-07-06T01:49:22Z</dcterms:modified>
</cp:coreProperties>
</file>